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720" r:id="rId2"/>
    <p:sldMasterId id="2147483732" r:id="rId3"/>
    <p:sldMasterId id="2147483744" r:id="rId4"/>
    <p:sldMasterId id="2147483756" r:id="rId5"/>
    <p:sldMasterId id="2147483780" r:id="rId6"/>
    <p:sldMasterId id="2147483792" r:id="rId7"/>
    <p:sldMasterId id="2147483804" r:id="rId8"/>
  </p:sldMasterIdLst>
  <p:notesMasterIdLst>
    <p:notesMasterId r:id="rId51"/>
  </p:notesMasterIdLst>
  <p:sldIdLst>
    <p:sldId id="259" r:id="rId9"/>
    <p:sldId id="260" r:id="rId10"/>
    <p:sldId id="264" r:id="rId11"/>
    <p:sldId id="323" r:id="rId12"/>
    <p:sldId id="322" r:id="rId13"/>
    <p:sldId id="266" r:id="rId14"/>
    <p:sldId id="267" r:id="rId15"/>
    <p:sldId id="269" r:id="rId16"/>
    <p:sldId id="277" r:id="rId17"/>
    <p:sldId id="258" r:id="rId18"/>
    <p:sldId id="286" r:id="rId19"/>
    <p:sldId id="296" r:id="rId20"/>
    <p:sldId id="287" r:id="rId21"/>
    <p:sldId id="298" r:id="rId22"/>
    <p:sldId id="288" r:id="rId23"/>
    <p:sldId id="289" r:id="rId24"/>
    <p:sldId id="291" r:id="rId25"/>
    <p:sldId id="330" r:id="rId26"/>
    <p:sldId id="303" r:id="rId27"/>
    <p:sldId id="310" r:id="rId28"/>
    <p:sldId id="331" r:id="rId29"/>
    <p:sldId id="332" r:id="rId30"/>
    <p:sldId id="300" r:id="rId31"/>
    <p:sldId id="301" r:id="rId32"/>
    <p:sldId id="312" r:id="rId33"/>
    <p:sldId id="313" r:id="rId34"/>
    <p:sldId id="314" r:id="rId35"/>
    <p:sldId id="302" r:id="rId36"/>
    <p:sldId id="328" r:id="rId37"/>
    <p:sldId id="329" r:id="rId38"/>
    <p:sldId id="275" r:id="rId39"/>
    <p:sldId id="276" r:id="rId40"/>
    <p:sldId id="279" r:id="rId41"/>
    <p:sldId id="282" r:id="rId42"/>
    <p:sldId id="318" r:id="rId43"/>
    <p:sldId id="327" r:id="rId44"/>
    <p:sldId id="295" r:id="rId45"/>
    <p:sldId id="285" r:id="rId46"/>
    <p:sldId id="294" r:id="rId47"/>
    <p:sldId id="262" r:id="rId48"/>
    <p:sldId id="317" r:id="rId49"/>
    <p:sldId id="263"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FF"/>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66248" autoAdjust="0"/>
  </p:normalViewPr>
  <p:slideViewPr>
    <p:cSldViewPr>
      <p:cViewPr>
        <p:scale>
          <a:sx n="50" d="100"/>
          <a:sy n="50" d="100"/>
        </p:scale>
        <p:origin x="195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60397A-7B40-477B-A0CC-7B67F75B26FD}" type="datetimeFigureOut">
              <a:rPr lang="en-US" smtClean="0"/>
              <a:pPr/>
              <a:t>1/2/2023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870400-BF72-48A6-8572-A92E1F8643B5}" type="slidenum">
              <a:rPr lang="en-US" smtClean="0"/>
              <a:pPr/>
              <a:t>‹#›</a:t>
            </a:fld>
            <a:endParaRPr lang="en-US"/>
          </a:p>
        </p:txBody>
      </p:sp>
    </p:spTree>
    <p:extLst>
      <p:ext uri="{BB962C8B-B14F-4D97-AF65-F5344CB8AC3E}">
        <p14:creationId xmlns:p14="http://schemas.microsoft.com/office/powerpoint/2010/main" val="315085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www.answers.com/topic/bandwidth-computing" TargetMode="External"/><Relationship Id="rId13" Type="http://schemas.openxmlformats.org/officeDocument/2006/relationships/hyperlink" Target="http://www.answers.com/topic/cpu-cache" TargetMode="External"/><Relationship Id="rId3" Type="http://schemas.openxmlformats.org/officeDocument/2006/relationships/hyperlink" Target="http://www.answers.com/topic/hierarchy" TargetMode="External"/><Relationship Id="rId7" Type="http://schemas.openxmlformats.org/officeDocument/2006/relationships/hyperlink" Target="http://www.answers.com/topic/computer-program" TargetMode="External"/><Relationship Id="rId12" Type="http://schemas.openxmlformats.org/officeDocument/2006/relationships/hyperlink" Target="http://www.answers.com/topic/processor-register"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www.answers.com/topic/locality-of-reference" TargetMode="External"/><Relationship Id="rId11" Type="http://schemas.openxmlformats.org/officeDocument/2006/relationships/hyperlink" Target="http://www.answers.com/topic/cache" TargetMode="External"/><Relationship Id="rId5" Type="http://schemas.openxmlformats.org/officeDocument/2006/relationships/hyperlink" Target="http://www.answers.com/topic/computer-architecture" TargetMode="External"/><Relationship Id="rId10" Type="http://schemas.openxmlformats.org/officeDocument/2006/relationships/hyperlink" Target="http://www.answers.com/topic/central-processing-unit" TargetMode="External"/><Relationship Id="rId4" Type="http://schemas.openxmlformats.org/officeDocument/2006/relationships/hyperlink" Target="http://www.answers.com/topic/computer-data-storage" TargetMode="External"/><Relationship Id="rId9" Type="http://schemas.openxmlformats.org/officeDocument/2006/relationships/hyperlink" Target="http://www.answers.com/topic/zero-latency" TargetMode="External"/><Relationship Id="rId14" Type="http://schemas.openxmlformats.org/officeDocument/2006/relationships/hyperlink" Target="http://www.answers.com/topic/kibibyte-1"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www.answers.com/topic/bandwidth-computing" TargetMode="External"/><Relationship Id="rId13" Type="http://schemas.openxmlformats.org/officeDocument/2006/relationships/hyperlink" Target="http://www.answers.com/topic/cpu-cache" TargetMode="External"/><Relationship Id="rId3" Type="http://schemas.openxmlformats.org/officeDocument/2006/relationships/hyperlink" Target="http://www.answers.com/topic/hierarchy" TargetMode="External"/><Relationship Id="rId7" Type="http://schemas.openxmlformats.org/officeDocument/2006/relationships/hyperlink" Target="http://www.answers.com/topic/computer-program" TargetMode="External"/><Relationship Id="rId12" Type="http://schemas.openxmlformats.org/officeDocument/2006/relationships/hyperlink" Target="http://www.answers.com/topic/processor-register"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www.answers.com/topic/locality-of-reference" TargetMode="External"/><Relationship Id="rId11" Type="http://schemas.openxmlformats.org/officeDocument/2006/relationships/hyperlink" Target="http://www.answers.com/topic/cache" TargetMode="External"/><Relationship Id="rId5" Type="http://schemas.openxmlformats.org/officeDocument/2006/relationships/hyperlink" Target="http://www.answers.com/topic/computer-architecture" TargetMode="External"/><Relationship Id="rId10" Type="http://schemas.openxmlformats.org/officeDocument/2006/relationships/hyperlink" Target="http://www.answers.com/topic/central-processing-unit" TargetMode="External"/><Relationship Id="rId4" Type="http://schemas.openxmlformats.org/officeDocument/2006/relationships/hyperlink" Target="http://www.answers.com/topic/computer-data-storage" TargetMode="External"/><Relationship Id="rId9" Type="http://schemas.openxmlformats.org/officeDocument/2006/relationships/hyperlink" Target="http://www.answers.com/topic/zero-latency" TargetMode="External"/><Relationship Id="rId14" Type="http://schemas.openxmlformats.org/officeDocument/2006/relationships/hyperlink" Target="http://www.answers.com/topic/kibibyte-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Kinds of storage devices:</a:t>
            </a:r>
          </a:p>
          <a:p>
            <a:endParaRPr lang="en-US" b="1" baseline="0" dirty="0" smtClean="0"/>
          </a:p>
          <a:p>
            <a:pPr lvl="0"/>
            <a:r>
              <a:rPr lang="en-US" dirty="0" smtClean="0"/>
              <a:t>Magnetic devices use a magnet</a:t>
            </a:r>
          </a:p>
          <a:p>
            <a:pPr lvl="0"/>
            <a:r>
              <a:rPr lang="en-US" dirty="0" smtClean="0"/>
              <a:t>Optical devices use lasers</a:t>
            </a:r>
          </a:p>
          <a:p>
            <a:pPr lvl="0"/>
            <a:r>
              <a:rPr lang="en-US" dirty="0" smtClean="0"/>
              <a:t>Solid-state devices have physical switches</a:t>
            </a:r>
          </a:p>
          <a:p>
            <a:endParaRPr lang="en-US" b="1" baseline="0" dirty="0" smtClean="0"/>
          </a:p>
          <a:p>
            <a:pPr lvl="0"/>
            <a:r>
              <a:rPr lang="en-US" b="1" dirty="0" smtClean="0"/>
              <a:t>Media </a:t>
            </a:r>
            <a:r>
              <a:rPr lang="en-US" dirty="0" smtClean="0"/>
              <a:t>is the material storing data</a:t>
            </a:r>
          </a:p>
          <a:p>
            <a:pPr lvl="0"/>
            <a:r>
              <a:rPr lang="en-US" b="1" dirty="0" smtClean="0"/>
              <a:t>Storage devices</a:t>
            </a:r>
            <a:r>
              <a:rPr lang="en-US" dirty="0" smtClean="0"/>
              <a:t> manage the media</a:t>
            </a:r>
          </a:p>
          <a:p>
            <a:endParaRPr lang="en-US" baseline="0" dirty="0" smtClean="0"/>
          </a:p>
          <a:p>
            <a:r>
              <a:rPr lang="en-US" b="1" baseline="0" dirty="0" smtClean="0"/>
              <a:t>Motivations for studying storage devices:</a:t>
            </a:r>
          </a:p>
          <a:p>
            <a:endParaRPr lang="en-US" b="0" baseline="0" dirty="0" smtClean="0"/>
          </a:p>
          <a:p>
            <a:pPr marL="1143000" indent="-1143000" algn="l" rtl="0">
              <a:buClr>
                <a:srgbClr val="F79646">
                  <a:lumMod val="75000"/>
                </a:srgbClr>
              </a:buClr>
              <a:buFontTx/>
              <a:buNone/>
            </a:pPr>
            <a:r>
              <a:rPr lang="en-US" sz="1200" b="0" dirty="0" smtClean="0">
                <a:ln cap="rnd" cmpd="thickThin">
                  <a:solidFill>
                    <a:prstClr val="black"/>
                  </a:solidFill>
                  <a:bevel/>
                </a:ln>
                <a:latin typeface="+mn-lt"/>
              </a:rPr>
              <a:t>1. Storage devices are essential components of computers.</a:t>
            </a:r>
          </a:p>
          <a:p>
            <a:pPr marL="1143000" indent="-1143000" algn="l" rtl="0">
              <a:buClr>
                <a:srgbClr val="F79646">
                  <a:lumMod val="75000"/>
                </a:srgbClr>
              </a:buClr>
              <a:buFontTx/>
              <a:buAutoNum type="arabicPeriod"/>
            </a:pPr>
            <a:endParaRPr lang="en-US" sz="800" b="0" dirty="0" smtClean="0">
              <a:ln cap="rnd" cmpd="thickThin">
                <a:solidFill>
                  <a:prstClr val="black"/>
                </a:solidFill>
                <a:bevel/>
              </a:ln>
              <a:latin typeface="+mn-lt"/>
            </a:endParaRPr>
          </a:p>
          <a:p>
            <a:pPr marL="1143000" indent="-1143000" algn="l" rtl="0">
              <a:buClr>
                <a:srgbClr val="F79646">
                  <a:lumMod val="75000"/>
                </a:srgbClr>
              </a:buClr>
              <a:buFont typeface="+mj-lt"/>
              <a:buNone/>
            </a:pPr>
            <a:r>
              <a:rPr lang="en-US" sz="1200" b="0" dirty="0" smtClean="0">
                <a:ln cap="rnd" cmpd="thickThin">
                  <a:solidFill>
                    <a:prstClr val="black"/>
                  </a:solidFill>
                  <a:bevel/>
                </a:ln>
                <a:latin typeface="+mn-lt"/>
              </a:rPr>
              <a:t>2. We can improve our computer’s performance through disk optimization.</a:t>
            </a:r>
            <a:endParaRPr lang="en-US" sz="1200" b="0" kern="1200" dirty="0" smtClean="0">
              <a:ln cap="rnd" cmpd="thickThin">
                <a:solidFill>
                  <a:prstClr val="black"/>
                </a:solidFill>
                <a:bevel/>
              </a:ln>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a:t>
            </a:fld>
            <a:endParaRPr lang="en-US" sz="1200" kern="1200" dirty="0">
              <a:solidFill>
                <a:prstClr val="black"/>
              </a:solidFill>
              <a:latin typeface="Calibri"/>
              <a:ea typeface="+mn-ea"/>
              <a:cs typeface="+mn-cs"/>
            </a:endParaRPr>
          </a:p>
        </p:txBody>
      </p:sp>
    </p:spTree>
    <p:extLst>
      <p:ext uri="{BB962C8B-B14F-4D97-AF65-F5344CB8AC3E}">
        <p14:creationId xmlns:p14="http://schemas.microsoft.com/office/powerpoint/2010/main" val="986829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baseline="0" dirty="0" smtClean="0"/>
          </a:p>
          <a:p>
            <a:endParaRPr lang="th-TH" dirty="0" smtClean="0"/>
          </a:p>
          <a:p>
            <a:endParaRPr lang="en-US" dirty="0"/>
          </a:p>
        </p:txBody>
      </p:sp>
      <p:sp>
        <p:nvSpPr>
          <p:cNvPr id="4" name="Slide Number Placeholder 3"/>
          <p:cNvSpPr>
            <a:spLocks noGrp="1"/>
          </p:cNvSpPr>
          <p:nvPr>
            <p:ph type="sldNum" sz="quarter" idx="10"/>
          </p:nvPr>
        </p:nvSpPr>
        <p:spPr/>
        <p:txBody>
          <a:bodyPr/>
          <a:lstStyle/>
          <a:p>
            <a:pPr algn="r" rtl="0"/>
            <a:fld id="{EA870400-BF72-48A6-8572-A92E1F8643B5}" type="slidenum">
              <a:rPr lang="en-US" sz="1200" kern="1200">
                <a:solidFill>
                  <a:prstClr val="black"/>
                </a:solidFill>
                <a:latin typeface="Calibri"/>
                <a:ea typeface="+mn-ea"/>
                <a:cs typeface="+mn-cs"/>
              </a:rPr>
              <a:pPr algn="r" rtl="0"/>
              <a:t>10</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2973658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469900" indent="-469900"/>
            <a:r>
              <a:rPr lang="en-US" dirty="0" smtClean="0"/>
              <a:t>Mylar plastic</a:t>
            </a:r>
          </a:p>
          <a:p>
            <a:pPr marL="469900" indent="-469900"/>
            <a:r>
              <a:rPr lang="en-US" dirty="0" smtClean="0"/>
              <a:t>Easily damaged</a:t>
            </a:r>
          </a:p>
          <a:p>
            <a:pPr marL="469900" indent="-469900"/>
            <a:endParaRPr lang="en-US" dirty="0" smtClean="0"/>
          </a:p>
          <a:p>
            <a:r>
              <a:rPr lang="en-US" dirty="0" smtClean="0"/>
              <a:t>Diskettes</a:t>
            </a:r>
          </a:p>
          <a:p>
            <a:pPr lvl="1"/>
            <a:r>
              <a:rPr lang="en-US" dirty="0" smtClean="0"/>
              <a:t>Also known as floppy disks</a:t>
            </a:r>
          </a:p>
          <a:p>
            <a:pPr lvl="1"/>
            <a:r>
              <a:rPr lang="en-US" dirty="0" smtClean="0"/>
              <a:t>Read with a disk drive</a:t>
            </a:r>
          </a:p>
          <a:p>
            <a:pPr lvl="1"/>
            <a:r>
              <a:rPr lang="en-US" dirty="0" smtClean="0"/>
              <a:t>Mylar disk</a:t>
            </a:r>
          </a:p>
          <a:p>
            <a:pPr lvl="1"/>
            <a:r>
              <a:rPr lang="en-US" dirty="0" smtClean="0"/>
              <a:t>Spin at 300 RPM</a:t>
            </a:r>
          </a:p>
          <a:p>
            <a:pPr lvl="1"/>
            <a:r>
              <a:rPr lang="en-US" dirty="0" smtClean="0"/>
              <a:t>Takes .2 second to find data</a:t>
            </a:r>
          </a:p>
          <a:p>
            <a:pPr lvl="1"/>
            <a:r>
              <a:rPr lang="en-US" dirty="0" smtClean="0"/>
              <a:t>3 ½ floppy disk holds 1.44 MB</a:t>
            </a:r>
          </a:p>
          <a:p>
            <a:pPr marL="469900" indent="-469900"/>
            <a:endParaRPr lang="en-US" dirty="0" smtClean="0"/>
          </a:p>
          <a:p>
            <a:endParaRPr lang="en-US" dirty="0" smtClean="0"/>
          </a:p>
          <a:p>
            <a:pPr marL="450850" lvl="0" indent="-436563">
              <a:buFontTx/>
              <a:buNone/>
            </a:pPr>
            <a:r>
              <a:rPr lang="en-US" sz="2400" dirty="0" smtClean="0"/>
              <a:t> 	</a:t>
            </a:r>
            <a:r>
              <a:rPr lang="en-US" sz="2400" dirty="0" smtClean="0">
                <a:solidFill>
                  <a:schemeClr val="accent2"/>
                </a:solidFill>
              </a:rPr>
              <a:t>Zip disk:</a:t>
            </a:r>
            <a:r>
              <a:rPr lang="en-US" sz="2400" dirty="0" smtClean="0"/>
              <a:t>	100 MB or 250 MB = 170 floppies</a:t>
            </a:r>
          </a:p>
          <a:p>
            <a:pPr marL="450850" lvl="0" indent="-436563">
              <a:buFontTx/>
              <a:buNone/>
            </a:pPr>
            <a:r>
              <a:rPr lang="en-US" sz="2400" dirty="0" smtClean="0"/>
              <a:t>				Iomega™</a:t>
            </a:r>
          </a:p>
          <a:p>
            <a:pPr marL="450850" lvl="0" indent="-436563">
              <a:buFontTx/>
              <a:buNone/>
            </a:pPr>
            <a:r>
              <a:rPr lang="en-US" sz="2400" dirty="0" smtClean="0"/>
              <a:t>				Need a special drive</a:t>
            </a:r>
          </a:p>
          <a:p>
            <a:pPr marL="450850" lvl="0" indent="-436563">
              <a:buFontTx/>
              <a:buNone/>
            </a:pPr>
            <a:r>
              <a:rPr lang="en-US" sz="2400" dirty="0" smtClean="0"/>
              <a:t>	</a:t>
            </a:r>
            <a:r>
              <a:rPr lang="en-US" sz="2400" dirty="0" err="1" smtClean="0">
                <a:solidFill>
                  <a:schemeClr val="accent2"/>
                </a:solidFill>
              </a:rPr>
              <a:t>Superdisk</a:t>
            </a:r>
            <a:r>
              <a:rPr lang="en-US" sz="2400" dirty="0" smtClean="0">
                <a:solidFill>
                  <a:schemeClr val="accent2"/>
                </a:solidFill>
              </a:rPr>
              <a:t>:</a:t>
            </a:r>
            <a:r>
              <a:rPr lang="en-US" sz="2400" dirty="0" smtClean="0"/>
              <a:t>	120 MB </a:t>
            </a:r>
          </a:p>
          <a:p>
            <a:pPr marL="450850" lvl="0" indent="-436563">
              <a:buFontTx/>
              <a:buNone/>
            </a:pPr>
            <a:r>
              <a:rPr lang="en-US" sz="2400" dirty="0" smtClean="0"/>
              <a:t>				Laptops</a:t>
            </a:r>
          </a:p>
          <a:p>
            <a:pPr marL="450850" lvl="0" indent="-436563">
              <a:buFontTx/>
              <a:buNone/>
            </a:pPr>
            <a:r>
              <a:rPr lang="en-US" sz="2400" dirty="0" smtClean="0"/>
              <a:t> 				Imation™</a:t>
            </a:r>
          </a:p>
          <a:p>
            <a:pPr marL="450850" lvl="0" indent="-436563">
              <a:buFontTx/>
              <a:buNone/>
            </a:pPr>
            <a:r>
              <a:rPr lang="en-US" sz="2400" dirty="0" smtClean="0"/>
              <a:t>	</a:t>
            </a:r>
            <a:r>
              <a:rPr lang="en-US" sz="2400" dirty="0" smtClean="0">
                <a:solidFill>
                  <a:schemeClr val="accent2"/>
                </a:solidFill>
              </a:rPr>
              <a:t>Hi FD Disks: </a:t>
            </a:r>
            <a:r>
              <a:rPr lang="en-US" sz="2400" dirty="0" smtClean="0"/>
              <a:t>200 MB</a:t>
            </a:r>
          </a:p>
          <a:p>
            <a:pPr marL="450850" lvl="0" indent="-436563">
              <a:buFontTx/>
              <a:buNone/>
            </a:pPr>
            <a:r>
              <a:rPr lang="en-US" sz="2400" dirty="0" smtClean="0"/>
              <a:t>				Sony</a:t>
            </a:r>
          </a:p>
          <a:p>
            <a:pPr marL="450850" lvl="0" indent="-436563">
              <a:buFontTx/>
              <a:buNone/>
            </a:pPr>
            <a:r>
              <a:rPr lang="en-US" sz="2400" dirty="0" smtClean="0"/>
              <a:t>				Can read a 1.44 floppy</a:t>
            </a:r>
          </a:p>
          <a:p>
            <a:endParaRPr lang="en-US" dirty="0" smtClean="0"/>
          </a:p>
          <a:p>
            <a:endParaRPr lang="en-US" dirty="0"/>
          </a:p>
        </p:txBody>
      </p:sp>
      <p:sp>
        <p:nvSpPr>
          <p:cNvPr id="4" name="Slide Number Placeholder 3"/>
          <p:cNvSpPr>
            <a:spLocks noGrp="1"/>
          </p:cNvSpPr>
          <p:nvPr>
            <p:ph type="sldNum" sz="quarter" idx="10"/>
          </p:nvPr>
        </p:nvSpPr>
        <p:spPr/>
        <p:txBody>
          <a:bodyPr/>
          <a:lstStyle/>
          <a:p>
            <a:pPr algn="r" rtl="0"/>
            <a:fld id="{EA870400-BF72-48A6-8572-A92E1F8643B5}" type="slidenum">
              <a:rPr lang="en-US" sz="1200" kern="1200">
                <a:solidFill>
                  <a:prstClr val="black"/>
                </a:solidFill>
                <a:latin typeface="Calibri"/>
                <a:ea typeface="+mn-ea"/>
                <a:cs typeface="+mn-cs"/>
              </a:rPr>
              <a:pPr algn="r" rtl="0"/>
              <a:t>11</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416923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algn="r" rtl="0"/>
            <a:fld id="{EA870400-BF72-48A6-8572-A92E1F8643B5}" type="slidenum">
              <a:rPr lang="en-US" sz="1200" kern="1200">
                <a:solidFill>
                  <a:prstClr val="black"/>
                </a:solidFill>
                <a:latin typeface="Calibri"/>
                <a:ea typeface="+mn-ea"/>
                <a:cs typeface="+mn-cs"/>
              </a:rPr>
              <a:pPr algn="r" rtl="0"/>
              <a:t>12</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2058797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baseline="0" dirty="0" smtClean="0"/>
          </a:p>
          <a:p>
            <a:pPr marL="469900" indent="-469900"/>
            <a:r>
              <a:rPr lang="en-US" dirty="0" smtClean="0"/>
              <a:t>Thick and rigid; Large capacity; High speed; Magnetic</a:t>
            </a:r>
          </a:p>
          <a:p>
            <a:pPr marL="469900" marR="0" lvl="1" indent="-469900" algn="l" defTabSz="914400" rtl="0" eaLnBrk="1" fontAlgn="auto" latinLnBrk="0" hangingPunct="1">
              <a:lnSpc>
                <a:spcPct val="100000"/>
              </a:lnSpc>
              <a:spcBef>
                <a:spcPts val="0"/>
              </a:spcBef>
              <a:spcAft>
                <a:spcPts val="0"/>
              </a:spcAft>
              <a:buClrTx/>
              <a:buSzTx/>
              <a:buFontTx/>
              <a:buNone/>
              <a:tabLst/>
              <a:defRPr/>
            </a:pPr>
            <a:r>
              <a:rPr lang="en-US" dirty="0" smtClean="0"/>
              <a:t>Use Metal Platters; Each platter has 2 sides</a:t>
            </a:r>
          </a:p>
          <a:p>
            <a:pPr marL="469900" indent="-469900"/>
            <a:r>
              <a:rPr lang="en-US" dirty="0" smtClean="0"/>
              <a:t>Sensitive (Hard disk crash) You can lose data!</a:t>
            </a:r>
          </a:p>
          <a:p>
            <a:pPr lvl="1"/>
            <a:endParaRPr lang="en-US" dirty="0" smtClean="0"/>
          </a:p>
          <a:p>
            <a:pPr lvl="1"/>
            <a:r>
              <a:rPr lang="en-US" dirty="0" smtClean="0"/>
              <a:t>Primary storage device in a computer</a:t>
            </a:r>
          </a:p>
          <a:p>
            <a:pPr lvl="1"/>
            <a:r>
              <a:rPr lang="en-US" dirty="0" smtClean="0"/>
              <a:t>Spin between 5,400 to 15,000 RPM</a:t>
            </a:r>
          </a:p>
          <a:p>
            <a:pPr lvl="1"/>
            <a:r>
              <a:rPr lang="en-US" dirty="0" smtClean="0"/>
              <a:t>Data found in 9.5 ms or less</a:t>
            </a:r>
          </a:p>
          <a:p>
            <a:pPr lvl="1"/>
            <a:r>
              <a:rPr lang="en-US" dirty="0" smtClean="0"/>
              <a:t>Drive capacity usually greater than 40 GB</a:t>
            </a:r>
          </a:p>
          <a:p>
            <a:pPr marL="469900" indent="-469900"/>
            <a:endParaRPr lang="en-US" dirty="0"/>
          </a:p>
        </p:txBody>
      </p:sp>
      <p:sp>
        <p:nvSpPr>
          <p:cNvPr id="4" name="Slide Number Placeholder 3"/>
          <p:cNvSpPr>
            <a:spLocks noGrp="1"/>
          </p:cNvSpPr>
          <p:nvPr>
            <p:ph type="sldNum" sz="quarter" idx="10"/>
          </p:nvPr>
        </p:nvSpPr>
        <p:spPr/>
        <p:txBody>
          <a:bodyPr/>
          <a:lstStyle/>
          <a:p>
            <a:pPr algn="r" rtl="0"/>
            <a:fld id="{EA870400-BF72-48A6-8572-A92E1F8643B5}" type="slidenum">
              <a:rPr lang="en-US" sz="1200" kern="1200">
                <a:solidFill>
                  <a:prstClr val="black"/>
                </a:solidFill>
                <a:latin typeface="Calibri"/>
                <a:ea typeface="+mn-ea"/>
                <a:cs typeface="+mn-cs"/>
              </a:rPr>
              <a:pPr algn="r" rtl="0"/>
              <a:t>13</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2897531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algn="r" rtl="0"/>
            <a:fld id="{EA870400-BF72-48A6-8572-A92E1F8643B5}" type="slidenum">
              <a:rPr lang="en-US" sz="1200" kern="1200">
                <a:solidFill>
                  <a:prstClr val="black"/>
                </a:solidFill>
                <a:latin typeface="Calibri"/>
                <a:ea typeface="+mn-ea"/>
                <a:cs typeface="+mn-cs"/>
              </a:rPr>
              <a:pPr algn="r" rtl="0"/>
              <a:t>14</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3968011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9900" indent="-469900"/>
            <a:r>
              <a:rPr lang="en-US" dirty="0" smtClean="0"/>
              <a:t>Backup files on a tape cartridge</a:t>
            </a:r>
          </a:p>
          <a:p>
            <a:pPr marL="469900" indent="-469900"/>
            <a:r>
              <a:rPr lang="en-US" dirty="0" smtClean="0"/>
              <a:t>Must be accessed sequentially from beginning to end. </a:t>
            </a:r>
            <a:r>
              <a:rPr lang="en-US" dirty="0" smtClean="0">
                <a:cs typeface="Times" pitchFamily="18" charset="0"/>
              </a:rPr>
              <a:t>To illustrate, compare the modern audio CD to the antiquated 8-track. On a CD if you wish to hear song 1 over and over, you simply press</a:t>
            </a:r>
            <a:r>
              <a:rPr lang="en-US" baseline="0" dirty="0" smtClean="0">
                <a:cs typeface="Times" pitchFamily="18" charset="0"/>
              </a:rPr>
              <a:t> </a:t>
            </a:r>
            <a:r>
              <a:rPr lang="en-US" dirty="0" smtClean="0">
                <a:cs typeface="Times" pitchFamily="18" charset="0"/>
              </a:rPr>
              <a:t>repeat. In an 8-track, you often must play the entire tape before the song can be repeated.</a:t>
            </a:r>
            <a:r>
              <a:rPr lang="en-US" dirty="0" smtClean="0"/>
              <a:t> </a:t>
            </a:r>
          </a:p>
          <a:p>
            <a:pPr marL="469900" indent="-469900"/>
            <a:endParaRPr lang="en-US" dirty="0"/>
          </a:p>
        </p:txBody>
      </p:sp>
      <p:sp>
        <p:nvSpPr>
          <p:cNvPr id="4" name="Slide Number Placeholder 3"/>
          <p:cNvSpPr>
            <a:spLocks noGrp="1"/>
          </p:cNvSpPr>
          <p:nvPr>
            <p:ph type="sldNum" sz="quarter" idx="10"/>
          </p:nvPr>
        </p:nvSpPr>
        <p:spPr/>
        <p:txBody>
          <a:bodyPr/>
          <a:lstStyle/>
          <a:p>
            <a:pPr algn="r" rtl="0"/>
            <a:fld id="{EA870400-BF72-48A6-8572-A92E1F8643B5}" type="slidenum">
              <a:rPr lang="en-US" sz="1200" kern="1200">
                <a:solidFill>
                  <a:prstClr val="black"/>
                </a:solidFill>
                <a:latin typeface="Calibri"/>
                <a:ea typeface="+mn-ea"/>
                <a:cs typeface="+mn-cs"/>
              </a:rPr>
              <a:pPr algn="r" rtl="0"/>
              <a:t>15</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445424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16</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1114554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9900" indent="-469900"/>
            <a:r>
              <a:rPr lang="en-US" sz="2800" dirty="0" smtClean="0"/>
              <a:t>Optical Disks</a:t>
            </a:r>
            <a:r>
              <a:rPr lang="en-US" sz="2800" b="1" dirty="0" smtClean="0"/>
              <a:t>: CD</a:t>
            </a:r>
            <a:r>
              <a:rPr lang="en-US" sz="2800" dirty="0" smtClean="0"/>
              <a:t> and </a:t>
            </a:r>
            <a:r>
              <a:rPr lang="en-US" sz="2800" b="1" dirty="0" smtClean="0"/>
              <a:t>DVD</a:t>
            </a:r>
            <a:endParaRPr lang="en-US" sz="2800" dirty="0" smtClean="0"/>
          </a:p>
          <a:p>
            <a:pPr marL="469900" indent="-469900"/>
            <a:r>
              <a:rPr lang="en-US" sz="2800" dirty="0" smtClean="0"/>
              <a:t>Uses reflected light </a:t>
            </a:r>
          </a:p>
          <a:p>
            <a:pPr marL="469900" indent="-469900"/>
            <a:r>
              <a:rPr lang="en-US" sz="2800" dirty="0" smtClean="0"/>
              <a:t>Data is read by lasers</a:t>
            </a:r>
          </a:p>
          <a:p>
            <a:pPr marL="469900" indent="-469900"/>
            <a:r>
              <a:rPr lang="en-US" sz="2800" dirty="0" smtClean="0"/>
              <a:t>Size varies – 3.5” to 14”</a:t>
            </a:r>
          </a:p>
          <a:p>
            <a:pPr marL="1304925" lvl="2" indent="-395288"/>
            <a:r>
              <a:rPr lang="en-US" sz="2000" dirty="0" smtClean="0"/>
              <a:t>4” X 4” is the most common </a:t>
            </a:r>
          </a:p>
          <a:p>
            <a:pPr marL="469900" indent="-469900"/>
            <a:r>
              <a:rPr lang="en-US" sz="2800" dirty="0" smtClean="0"/>
              <a:t>Rotation speed is important</a:t>
            </a:r>
          </a:p>
          <a:p>
            <a:pPr marL="1304925" lvl="2" indent="-395288"/>
            <a:r>
              <a:rPr lang="en-US" sz="2000" smtClean="0"/>
              <a:t>24X speed accesses 3.6 MB per second</a:t>
            </a:r>
          </a:p>
          <a:p>
            <a:pPr marL="469900" indent="-469900"/>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17</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1623660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9900" indent="-469900"/>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18</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3355076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5D725B1-41C7-40D4-AEA4-8D9E728E3D1E}" type="slidenum">
              <a:rPr lang="en-US" smtClean="0"/>
              <a:pPr/>
              <a:t>19</a:t>
            </a:fld>
            <a:endParaRPr lang="en-US"/>
          </a:p>
        </p:txBody>
      </p:sp>
    </p:spTree>
    <p:extLst>
      <p:ext uri="{BB962C8B-B14F-4D97-AF65-F5344CB8AC3E}">
        <p14:creationId xmlns:p14="http://schemas.microsoft.com/office/powerpoint/2010/main" val="2369859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a:t>
            </a:fld>
            <a:endParaRPr lang="en-US" sz="1200" kern="1200" dirty="0">
              <a:solidFill>
                <a:prstClr val="black"/>
              </a:solidFill>
              <a:latin typeface="Calibri"/>
              <a:ea typeface="+mn-ea"/>
              <a:cs typeface="+mn-cs"/>
            </a:endParaRPr>
          </a:p>
        </p:txBody>
      </p:sp>
    </p:spTree>
    <p:extLst>
      <p:ext uri="{BB962C8B-B14F-4D97-AF65-F5344CB8AC3E}">
        <p14:creationId xmlns:p14="http://schemas.microsoft.com/office/powerpoint/2010/main" val="847319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5D725B1-41C7-40D4-AEA4-8D9E728E3D1E}" type="slidenum">
              <a:rPr lang="en-US" smtClean="0"/>
              <a:pPr/>
              <a:t>20</a:t>
            </a:fld>
            <a:endParaRPr lang="en-US"/>
          </a:p>
        </p:txBody>
      </p:sp>
    </p:spTree>
    <p:extLst>
      <p:ext uri="{BB962C8B-B14F-4D97-AF65-F5344CB8AC3E}">
        <p14:creationId xmlns:p14="http://schemas.microsoft.com/office/powerpoint/2010/main" val="88595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5D725B1-41C7-40D4-AEA4-8D9E728E3D1E}" type="slidenum">
              <a:rPr lang="en-US" smtClean="0"/>
              <a:pPr/>
              <a:t>21</a:t>
            </a:fld>
            <a:endParaRPr lang="en-US"/>
          </a:p>
        </p:txBody>
      </p:sp>
    </p:spTree>
    <p:extLst>
      <p:ext uri="{BB962C8B-B14F-4D97-AF65-F5344CB8AC3E}">
        <p14:creationId xmlns:p14="http://schemas.microsoft.com/office/powerpoint/2010/main" val="2260594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5D725B1-41C7-40D4-AEA4-8D9E728E3D1E}" type="slidenum">
              <a:rPr lang="en-US" smtClean="0"/>
              <a:pPr/>
              <a:t>22</a:t>
            </a:fld>
            <a:endParaRPr lang="en-US"/>
          </a:p>
        </p:txBody>
      </p:sp>
    </p:spTree>
    <p:extLst>
      <p:ext uri="{BB962C8B-B14F-4D97-AF65-F5344CB8AC3E}">
        <p14:creationId xmlns:p14="http://schemas.microsoft.com/office/powerpoint/2010/main" val="3559337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is stored physically</a:t>
            </a:r>
          </a:p>
          <a:p>
            <a:r>
              <a:rPr lang="en-US" dirty="0" smtClean="0"/>
              <a:t>No magnets or laser</a:t>
            </a:r>
          </a:p>
          <a:p>
            <a:r>
              <a:rPr lang="en-US" dirty="0" smtClean="0"/>
              <a:t>Very fast</a:t>
            </a:r>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23</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1436830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9900" indent="-469900"/>
            <a:r>
              <a:rPr lang="en-US" dirty="0" smtClean="0"/>
              <a:t>No moving parts</a:t>
            </a:r>
          </a:p>
          <a:p>
            <a:pPr marL="469900" indent="-469900"/>
            <a:r>
              <a:rPr lang="en-US" dirty="0" smtClean="0"/>
              <a:t>Costly</a:t>
            </a:r>
          </a:p>
          <a:p>
            <a:pPr marL="469900" indent="-469900"/>
            <a:r>
              <a:rPr lang="en-US" dirty="0" smtClean="0"/>
              <a:t>“Flash” memory for laptops, cameras, MP3.</a:t>
            </a:r>
          </a:p>
          <a:p>
            <a:pPr marL="469900" indent="-469900"/>
            <a:endParaRPr lang="en-US" dirty="0" smtClean="0"/>
          </a:p>
          <a:p>
            <a:pPr marL="469900" indent="-469900"/>
            <a:r>
              <a:rPr lang="en-US" dirty="0" smtClean="0"/>
              <a:t>Lower read time --- they are much faster than hard drives.</a:t>
            </a:r>
          </a:p>
          <a:p>
            <a:pPr marL="469900" indent="-469900"/>
            <a:endParaRPr lang="en-US" dirty="0" smtClean="0"/>
          </a:p>
          <a:p>
            <a:pPr marL="469900" indent="-469900"/>
            <a:r>
              <a:rPr lang="en-US" dirty="0" smtClean="0"/>
              <a:t>For more details,</a:t>
            </a:r>
            <a:r>
              <a:rPr lang="en-US" baseline="0" dirty="0" smtClean="0"/>
              <a:t> study http://en.wikipedia.org/wiki/Solid_state_disk</a:t>
            </a:r>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24</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980921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9900" indent="-469900"/>
            <a:r>
              <a:rPr lang="en-US" dirty="0" smtClean="0"/>
              <a:t>No moving parts</a:t>
            </a:r>
          </a:p>
          <a:p>
            <a:pPr marL="469900" indent="-469900"/>
            <a:r>
              <a:rPr lang="en-US" dirty="0" smtClean="0"/>
              <a:t>Costly</a:t>
            </a:r>
          </a:p>
          <a:p>
            <a:pPr marL="469900" indent="-469900"/>
            <a:r>
              <a:rPr lang="en-US" dirty="0" smtClean="0"/>
              <a:t>“Flash” memory for laptops, cameras, MP3.</a:t>
            </a:r>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25</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3898439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9900" indent="-469900"/>
            <a:r>
              <a:rPr lang="en-US" dirty="0" smtClean="0"/>
              <a:t>No moving parts</a:t>
            </a:r>
          </a:p>
          <a:p>
            <a:pPr marL="469900" indent="-469900"/>
            <a:r>
              <a:rPr lang="en-US" dirty="0" smtClean="0"/>
              <a:t>Costly</a:t>
            </a:r>
          </a:p>
          <a:p>
            <a:pPr marL="469900" indent="-469900"/>
            <a:r>
              <a:rPr lang="en-US" dirty="0" smtClean="0"/>
              <a:t>“Flash” memory for laptops, cameras, MP3.</a:t>
            </a:r>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26</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925211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9900" indent="-469900"/>
            <a:r>
              <a:rPr lang="en-US" dirty="0" smtClean="0"/>
              <a:t>No moving parts</a:t>
            </a:r>
          </a:p>
          <a:p>
            <a:pPr marL="469900" indent="-469900"/>
            <a:r>
              <a:rPr lang="en-US" dirty="0" smtClean="0"/>
              <a:t>Costly</a:t>
            </a:r>
          </a:p>
          <a:p>
            <a:pPr marL="469900" indent="-469900"/>
            <a:r>
              <a:rPr lang="en-US" dirty="0" smtClean="0"/>
              <a:t>“Flash” memory for laptops, cameras, MP3.</a:t>
            </a:r>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27</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1259957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28</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1648283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ranking of computer memory devices, with devices having the fastest access time at the top of the hierarchy, and devices with slower access times but larger capacity and lower cost at lower levels.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The </a:t>
            </a:r>
            <a:r>
              <a:rPr lang="en-US" dirty="0" smtClean="0">
                <a:hlinkClick r:id="rId3"/>
              </a:rPr>
              <a:t>hierarchical</a:t>
            </a:r>
            <a:r>
              <a:rPr lang="en-US" dirty="0" smtClean="0"/>
              <a:t> arrangement of </a:t>
            </a:r>
            <a:r>
              <a:rPr lang="en-US" dirty="0" smtClean="0">
                <a:hlinkClick r:id="rId4"/>
              </a:rPr>
              <a:t>storage</a:t>
            </a:r>
            <a:r>
              <a:rPr lang="en-US" dirty="0" smtClean="0"/>
              <a:t> in current </a:t>
            </a:r>
            <a:r>
              <a:rPr lang="en-US" dirty="0" smtClean="0">
                <a:hlinkClick r:id="rId5"/>
              </a:rPr>
              <a:t>computer architectures</a:t>
            </a:r>
            <a:r>
              <a:rPr lang="en-US" dirty="0" smtClean="0"/>
              <a:t> is called the </a:t>
            </a:r>
            <a:r>
              <a:rPr lang="en-US" b="1" dirty="0" smtClean="0"/>
              <a:t>memory hierarchy</a:t>
            </a:r>
            <a:r>
              <a:rPr lang="en-US" dirty="0" smtClean="0"/>
              <a:t>. It is designed to take advantage of </a:t>
            </a:r>
            <a:r>
              <a:rPr lang="en-US" dirty="0" smtClean="0">
                <a:hlinkClick r:id="rId6"/>
              </a:rPr>
              <a:t>memory locality</a:t>
            </a:r>
            <a:r>
              <a:rPr lang="en-US" dirty="0" smtClean="0"/>
              <a:t> in </a:t>
            </a:r>
            <a:r>
              <a:rPr lang="en-US" dirty="0" smtClean="0">
                <a:hlinkClick r:id="rId7"/>
              </a:rPr>
              <a:t>computer programs</a:t>
            </a:r>
            <a:r>
              <a:rPr lang="en-US" dirty="0" smtClean="0"/>
              <a:t>. Each level of the hierarchy has the properties of higher </a:t>
            </a:r>
            <a:r>
              <a:rPr lang="en-US" dirty="0" smtClean="0">
                <a:hlinkClick r:id="rId8"/>
              </a:rPr>
              <a:t>bandwidth</a:t>
            </a:r>
            <a:r>
              <a:rPr lang="en-US" dirty="0" smtClean="0"/>
              <a:t>, smaller size, and lower </a:t>
            </a:r>
            <a:r>
              <a:rPr lang="en-US" dirty="0" smtClean="0">
                <a:hlinkClick r:id="rId9"/>
              </a:rPr>
              <a:t>latency</a:t>
            </a:r>
            <a:r>
              <a:rPr lang="en-US" dirty="0" smtClean="0"/>
              <a:t> than lower levels. Most modern </a:t>
            </a:r>
            <a:r>
              <a:rPr lang="en-US" dirty="0" smtClean="0">
                <a:hlinkClick r:id="rId10"/>
              </a:rPr>
              <a:t>CPUs</a:t>
            </a:r>
            <a:r>
              <a:rPr lang="en-US" dirty="0" smtClean="0"/>
              <a:t> are so fast that for most program workloads, the </a:t>
            </a:r>
            <a:r>
              <a:rPr lang="en-US" dirty="0" smtClean="0">
                <a:hlinkClick r:id="rId6"/>
              </a:rPr>
              <a:t>locality of reference</a:t>
            </a:r>
            <a:r>
              <a:rPr lang="en-US" dirty="0" smtClean="0"/>
              <a:t> of memory accesses and the efficiency of the </a:t>
            </a:r>
            <a:r>
              <a:rPr lang="en-US" dirty="0" smtClean="0">
                <a:hlinkClick r:id="rId11"/>
              </a:rPr>
              <a:t>caching</a:t>
            </a:r>
            <a:r>
              <a:rPr lang="en-US" dirty="0" smtClean="0"/>
              <a:t> and memory transfer between different levels of the hierarchy are the practical limitation on processing speed. As a result, the CPU spends much of its time idling, waiting for memory I/O to complete.</a:t>
            </a:r>
          </a:p>
          <a:p>
            <a:endParaRPr lang="en-US" dirty="0" smtClean="0"/>
          </a:p>
          <a:p>
            <a:r>
              <a:rPr lang="en-US" dirty="0" smtClean="0"/>
              <a:t>The levels of memory in a computer. From fastest to slowest speed, they are:</a:t>
            </a:r>
          </a:p>
          <a:p>
            <a:endParaRPr lang="en-US" dirty="0" smtClean="0">
              <a:hlinkClick r:id="rId12"/>
            </a:endParaRPr>
          </a:p>
          <a:p>
            <a:r>
              <a:rPr lang="en-US" dirty="0" smtClean="0">
                <a:hlinkClick r:id="rId12"/>
              </a:rPr>
              <a:t>Processor registers</a:t>
            </a:r>
            <a:r>
              <a:rPr lang="en-US" dirty="0" smtClean="0"/>
              <a:t> – fastest possible access (usually 1 CPU cycle), only hundreds of bytes in size</a:t>
            </a:r>
          </a:p>
          <a:p>
            <a:r>
              <a:rPr lang="en-US" dirty="0" smtClean="0"/>
              <a:t>Level 1 (L1) </a:t>
            </a:r>
            <a:r>
              <a:rPr lang="en-US" dirty="0" smtClean="0">
                <a:hlinkClick r:id="rId13"/>
              </a:rPr>
              <a:t>cache</a:t>
            </a:r>
            <a:r>
              <a:rPr lang="en-US" dirty="0" smtClean="0"/>
              <a:t> – often accessed in just a few cycles, usually tens of kilobytes</a:t>
            </a:r>
          </a:p>
          <a:p>
            <a:r>
              <a:rPr lang="en-US" dirty="0" smtClean="0"/>
              <a:t>Level 2 (L2) </a:t>
            </a:r>
            <a:r>
              <a:rPr lang="en-US" dirty="0" smtClean="0">
                <a:hlinkClick r:id="rId13"/>
              </a:rPr>
              <a:t>cache</a:t>
            </a:r>
            <a:r>
              <a:rPr lang="en-US" dirty="0" smtClean="0"/>
              <a:t> – higher latency than L1 by 2 to 10 times, often 512 </a:t>
            </a:r>
            <a:r>
              <a:rPr lang="en-US" dirty="0" smtClean="0">
                <a:hlinkClick r:id="rId14"/>
              </a:rPr>
              <a:t>KB</a:t>
            </a:r>
            <a:r>
              <a:rPr lang="en-US" dirty="0" smtClean="0"/>
              <a:t> or more</a:t>
            </a:r>
          </a:p>
          <a:p>
            <a:r>
              <a:rPr lang="en-US" dirty="0" smtClean="0">
                <a:hlinkClick r:id="rId4"/>
              </a:rPr>
              <a:t>Main memory</a:t>
            </a:r>
            <a:r>
              <a:rPr lang="en-US" dirty="0" smtClean="0"/>
              <a:t> – may take hundreds of cycles, but can be multiple gigabytes. </a:t>
            </a:r>
          </a:p>
          <a:p>
            <a:r>
              <a:rPr lang="en-US" dirty="0" smtClean="0">
                <a:hlinkClick r:id="rId4"/>
              </a:rPr>
              <a:t>Secondary and Tertiary storage</a:t>
            </a:r>
            <a:r>
              <a:rPr lang="en-US" dirty="0" smtClean="0"/>
              <a:t> – several seconds latency, can be huge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29</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3884091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a:t>
            </a:r>
            <a:r>
              <a:rPr lang="en-US" dirty="0" smtClean="0"/>
              <a:t>ranking of computer memory devices, with devices having the fastest access time at the top of the hierarchy, and devices with slower access times but larger capacity and lower cost at lower levels.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The </a:t>
            </a:r>
            <a:r>
              <a:rPr lang="en-US" dirty="0" smtClean="0">
                <a:hlinkClick r:id="rId3"/>
              </a:rPr>
              <a:t>hierarchical</a:t>
            </a:r>
            <a:r>
              <a:rPr lang="en-US" dirty="0" smtClean="0"/>
              <a:t> arrangement of </a:t>
            </a:r>
            <a:r>
              <a:rPr lang="en-US" dirty="0" smtClean="0">
                <a:hlinkClick r:id="rId4"/>
              </a:rPr>
              <a:t>storage</a:t>
            </a:r>
            <a:r>
              <a:rPr lang="en-US" dirty="0" smtClean="0"/>
              <a:t> in current </a:t>
            </a:r>
            <a:r>
              <a:rPr lang="en-US" dirty="0" smtClean="0">
                <a:hlinkClick r:id="rId5"/>
              </a:rPr>
              <a:t>computer architectures</a:t>
            </a:r>
            <a:r>
              <a:rPr lang="en-US" dirty="0" smtClean="0"/>
              <a:t> is called the </a:t>
            </a:r>
            <a:r>
              <a:rPr lang="en-US" b="1" dirty="0" smtClean="0"/>
              <a:t>memory hierarchy</a:t>
            </a:r>
            <a:r>
              <a:rPr lang="en-US" dirty="0" smtClean="0"/>
              <a:t>. It is designed to take advantage of </a:t>
            </a:r>
            <a:r>
              <a:rPr lang="en-US" dirty="0" smtClean="0">
                <a:hlinkClick r:id="rId6"/>
              </a:rPr>
              <a:t>memory locality</a:t>
            </a:r>
            <a:r>
              <a:rPr lang="en-US" dirty="0" smtClean="0"/>
              <a:t> in </a:t>
            </a:r>
            <a:r>
              <a:rPr lang="en-US" dirty="0" smtClean="0">
                <a:hlinkClick r:id="rId7"/>
              </a:rPr>
              <a:t>computer programs</a:t>
            </a:r>
            <a:r>
              <a:rPr lang="en-US" dirty="0" smtClean="0"/>
              <a:t>. Each level of the hierarchy has the properties of higher </a:t>
            </a:r>
            <a:r>
              <a:rPr lang="en-US" dirty="0" smtClean="0">
                <a:hlinkClick r:id="rId8"/>
              </a:rPr>
              <a:t>bandwidth</a:t>
            </a:r>
            <a:r>
              <a:rPr lang="en-US" dirty="0" smtClean="0"/>
              <a:t>, smaller size, and lower </a:t>
            </a:r>
            <a:r>
              <a:rPr lang="en-US" dirty="0" smtClean="0">
                <a:hlinkClick r:id="rId9"/>
              </a:rPr>
              <a:t>latency</a:t>
            </a:r>
            <a:r>
              <a:rPr lang="en-US" dirty="0" smtClean="0"/>
              <a:t> than lower levels. Most modern </a:t>
            </a:r>
            <a:r>
              <a:rPr lang="en-US" dirty="0" smtClean="0">
                <a:hlinkClick r:id="rId10"/>
              </a:rPr>
              <a:t>CPUs</a:t>
            </a:r>
            <a:r>
              <a:rPr lang="en-US" dirty="0" smtClean="0"/>
              <a:t> are so fast that for most program workloads, the </a:t>
            </a:r>
            <a:r>
              <a:rPr lang="en-US" dirty="0" smtClean="0">
                <a:hlinkClick r:id="rId6"/>
              </a:rPr>
              <a:t>locality of reference</a:t>
            </a:r>
            <a:r>
              <a:rPr lang="en-US" dirty="0" smtClean="0"/>
              <a:t> of memory accesses and the efficiency of the </a:t>
            </a:r>
            <a:r>
              <a:rPr lang="en-US" dirty="0" smtClean="0">
                <a:hlinkClick r:id="rId11"/>
              </a:rPr>
              <a:t>caching</a:t>
            </a:r>
            <a:r>
              <a:rPr lang="en-US" dirty="0" smtClean="0"/>
              <a:t> and memory transfer between different levels of the hierarchy are the practical limitation on processing speed. As a result, the CPU spends much of its time idling, waiting for memory I/O to complete.</a:t>
            </a:r>
          </a:p>
          <a:p>
            <a:endParaRPr lang="en-US" dirty="0" smtClean="0"/>
          </a:p>
          <a:p>
            <a:r>
              <a:rPr lang="en-US" dirty="0" smtClean="0"/>
              <a:t>The levels of memory in a computer. From fastest to slowest speed, they are:</a:t>
            </a:r>
          </a:p>
          <a:p>
            <a:endParaRPr lang="en-US" dirty="0" smtClean="0">
              <a:hlinkClick r:id="rId12"/>
            </a:endParaRPr>
          </a:p>
          <a:p>
            <a:r>
              <a:rPr lang="en-US" dirty="0" smtClean="0">
                <a:hlinkClick r:id="rId12"/>
              </a:rPr>
              <a:t>Processor registers</a:t>
            </a:r>
            <a:r>
              <a:rPr lang="en-US" dirty="0" smtClean="0"/>
              <a:t> – fastest possible access (usually 1 CPU cycle), only hundreds of bytes in size</a:t>
            </a:r>
          </a:p>
          <a:p>
            <a:r>
              <a:rPr lang="en-US" dirty="0" smtClean="0"/>
              <a:t>Level 1 (L1) </a:t>
            </a:r>
            <a:r>
              <a:rPr lang="en-US" dirty="0" smtClean="0">
                <a:hlinkClick r:id="rId13"/>
              </a:rPr>
              <a:t>cache</a:t>
            </a:r>
            <a:r>
              <a:rPr lang="en-US" dirty="0" smtClean="0"/>
              <a:t> – often accessed in just a few cycles, usually tens of kilobytes</a:t>
            </a:r>
          </a:p>
          <a:p>
            <a:r>
              <a:rPr lang="en-US" dirty="0" smtClean="0"/>
              <a:t>Level 2 (L2) </a:t>
            </a:r>
            <a:r>
              <a:rPr lang="en-US" dirty="0" smtClean="0">
                <a:hlinkClick r:id="rId13"/>
              </a:rPr>
              <a:t>cache</a:t>
            </a:r>
            <a:r>
              <a:rPr lang="en-US" dirty="0" smtClean="0"/>
              <a:t> – higher latency than L1 by 2 to 10 times, often 512 </a:t>
            </a:r>
            <a:r>
              <a:rPr lang="en-US" dirty="0" smtClean="0">
                <a:hlinkClick r:id="rId14"/>
              </a:rPr>
              <a:t>KB</a:t>
            </a:r>
            <a:r>
              <a:rPr lang="en-US" dirty="0" smtClean="0"/>
              <a:t> or more</a:t>
            </a:r>
          </a:p>
          <a:p>
            <a:r>
              <a:rPr lang="en-US" dirty="0" smtClean="0">
                <a:hlinkClick r:id="rId4"/>
              </a:rPr>
              <a:t>Main memory</a:t>
            </a:r>
            <a:r>
              <a:rPr lang="en-US" dirty="0" smtClean="0"/>
              <a:t> – may take hundreds of cycles, but can be multiple gigabytes. </a:t>
            </a:r>
          </a:p>
          <a:p>
            <a:r>
              <a:rPr lang="en-US" dirty="0" smtClean="0">
                <a:hlinkClick r:id="rId4"/>
              </a:rPr>
              <a:t>Secondary and Tertiary storage</a:t>
            </a:r>
            <a:r>
              <a:rPr lang="en-US" dirty="0" smtClean="0"/>
              <a:t> – several seconds latency, can be huge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2323467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30</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2674225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31</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271176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Each track and sector is labeled</a:t>
            </a:r>
          </a:p>
          <a:p>
            <a:pPr lvl="2"/>
            <a:r>
              <a:rPr lang="en-US" dirty="0" smtClean="0"/>
              <a:t>Some are reserved</a:t>
            </a:r>
          </a:p>
          <a:p>
            <a:pPr lvl="1"/>
            <a:r>
              <a:rPr lang="en-US" dirty="0" smtClean="0"/>
              <a:t>Listing of where files are stored</a:t>
            </a:r>
          </a:p>
          <a:p>
            <a:pPr lvl="2"/>
            <a:r>
              <a:rPr lang="en-US" dirty="0" smtClean="0"/>
              <a:t>File Allocation Table (FAT)</a:t>
            </a:r>
          </a:p>
          <a:p>
            <a:pPr lvl="2"/>
            <a:r>
              <a:rPr lang="en-US" dirty="0" smtClean="0"/>
              <a:t>FAT32</a:t>
            </a:r>
          </a:p>
          <a:p>
            <a:pPr lvl="2"/>
            <a:r>
              <a:rPr lang="en-US" dirty="0" smtClean="0"/>
              <a:t>NTFS</a:t>
            </a:r>
          </a:p>
          <a:p>
            <a:pPr lvl="1"/>
            <a:r>
              <a:rPr lang="en-US" dirty="0" smtClean="0"/>
              <a:t>Data is organized in clusters</a:t>
            </a:r>
          </a:p>
          <a:p>
            <a:pPr lvl="2"/>
            <a:r>
              <a:rPr lang="en-US" dirty="0" smtClean="0"/>
              <a:t>Size of data the OS handles</a:t>
            </a:r>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32</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6873834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33</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1270538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Disk optimization</a:t>
            </a:r>
          </a:p>
          <a:p>
            <a:pPr lvl="1"/>
            <a:r>
              <a:rPr lang="en-US" dirty="0" smtClean="0"/>
              <a:t>Handled by operating system tool</a:t>
            </a:r>
          </a:p>
          <a:p>
            <a:pPr lvl="1"/>
            <a:r>
              <a:rPr lang="en-US" dirty="0" smtClean="0"/>
              <a:t>Routine disk maintenance</a:t>
            </a:r>
          </a:p>
          <a:p>
            <a:pPr lvl="1"/>
            <a:r>
              <a:rPr lang="en-US" dirty="0" smtClean="0"/>
              <a:t>Optimization should be run monthly</a:t>
            </a:r>
          </a:p>
          <a:p>
            <a:endParaRPr lang="en-US" dirty="0" smtClean="0"/>
          </a:p>
          <a:p>
            <a:r>
              <a:rPr lang="en-US" dirty="0" smtClean="0"/>
              <a:t>Clean up unnecessary files</a:t>
            </a:r>
          </a:p>
          <a:p>
            <a:pPr lvl="1"/>
            <a:r>
              <a:rPr lang="en-US" dirty="0" smtClean="0"/>
              <a:t>Delete temp files</a:t>
            </a:r>
          </a:p>
          <a:p>
            <a:pPr lvl="1"/>
            <a:r>
              <a:rPr lang="en-US" dirty="0" smtClean="0"/>
              <a:t>Uninstall unused programs</a:t>
            </a:r>
          </a:p>
          <a:p>
            <a:pPr lvl="1"/>
            <a:r>
              <a:rPr lang="en-US" dirty="0" smtClean="0"/>
              <a:t>Delete obsolete data files</a:t>
            </a:r>
          </a:p>
          <a:p>
            <a:pPr lvl="1"/>
            <a:r>
              <a:rPr lang="en-US" dirty="0" smtClean="0"/>
              <a:t>Files should be cleaned weekly</a:t>
            </a:r>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34</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2646213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Scan a disk for errors</a:t>
            </a:r>
          </a:p>
          <a:p>
            <a:pPr lvl="1"/>
            <a:r>
              <a:rPr lang="en-US" dirty="0" smtClean="0"/>
              <a:t>Bad spots on the media</a:t>
            </a:r>
          </a:p>
          <a:p>
            <a:pPr lvl="1"/>
            <a:r>
              <a:rPr lang="en-US" dirty="0" smtClean="0"/>
              <a:t>Find and fix the error</a:t>
            </a:r>
          </a:p>
          <a:p>
            <a:pPr lvl="2"/>
            <a:r>
              <a:rPr lang="en-US" dirty="0" smtClean="0"/>
              <a:t>Move data to a good spot</a:t>
            </a:r>
          </a:p>
          <a:p>
            <a:pPr lvl="2"/>
            <a:r>
              <a:rPr lang="en-US" dirty="0" smtClean="0"/>
              <a:t>Mark the spot as bad</a:t>
            </a:r>
          </a:p>
          <a:p>
            <a:pPr lvl="1"/>
            <a:r>
              <a:rPr lang="en-US" dirty="0" smtClean="0"/>
              <a:t>Disks should be scanned monthly</a:t>
            </a:r>
          </a:p>
          <a:p>
            <a:endParaRPr lang="en-US" dirty="0" smtClean="0"/>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35</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1733389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Defragment a disk</a:t>
            </a:r>
          </a:p>
          <a:p>
            <a:pPr lvl="1"/>
            <a:r>
              <a:rPr lang="en-US" dirty="0" smtClean="0"/>
              <a:t>Files fragment when resaved</a:t>
            </a:r>
          </a:p>
          <a:p>
            <a:pPr lvl="1"/>
            <a:r>
              <a:rPr lang="en-US" dirty="0" smtClean="0"/>
              <a:t>Fragmented files load slower</a:t>
            </a:r>
          </a:p>
          <a:p>
            <a:pPr lvl="1"/>
            <a:r>
              <a:rPr lang="en-US" dirty="0" smtClean="0"/>
              <a:t>Defragment puts the fragments together</a:t>
            </a:r>
          </a:p>
          <a:p>
            <a:pPr lvl="1"/>
            <a:r>
              <a:rPr lang="en-US" dirty="0" smtClean="0"/>
              <a:t>Disks should be defragged monthly</a:t>
            </a:r>
          </a:p>
          <a:p>
            <a:endParaRPr lang="en-US" dirty="0" smtClean="0"/>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36</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582008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37</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821222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Scan a disk for errors</a:t>
            </a:r>
          </a:p>
          <a:p>
            <a:pPr lvl="1"/>
            <a:r>
              <a:rPr lang="en-US" dirty="0" smtClean="0"/>
              <a:t>Bad spots on the media</a:t>
            </a:r>
          </a:p>
          <a:p>
            <a:pPr lvl="1"/>
            <a:r>
              <a:rPr lang="en-US" dirty="0" smtClean="0"/>
              <a:t>Find and fix the error</a:t>
            </a:r>
          </a:p>
          <a:p>
            <a:pPr lvl="2"/>
            <a:r>
              <a:rPr lang="en-US" dirty="0" smtClean="0"/>
              <a:t>Move data to a good spot</a:t>
            </a:r>
          </a:p>
          <a:p>
            <a:pPr lvl="2"/>
            <a:r>
              <a:rPr lang="en-US" dirty="0" smtClean="0"/>
              <a:t>Mark the spot as bad</a:t>
            </a:r>
          </a:p>
          <a:p>
            <a:pPr lvl="1"/>
            <a:r>
              <a:rPr lang="en-US" dirty="0" smtClean="0"/>
              <a:t>Disks should be scanned monthly</a:t>
            </a:r>
          </a:p>
          <a:p>
            <a:endParaRPr lang="en-US" dirty="0" smtClean="0"/>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38</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852524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File compression</a:t>
            </a:r>
          </a:p>
          <a:p>
            <a:pPr lvl="1"/>
            <a:r>
              <a:rPr lang="en-US" dirty="0" smtClean="0"/>
              <a:t>Shrinks the size of a file</a:t>
            </a:r>
          </a:p>
          <a:p>
            <a:pPr lvl="1"/>
            <a:r>
              <a:rPr lang="en-US" dirty="0" smtClean="0"/>
              <a:t>Takes up less space on disk</a:t>
            </a:r>
          </a:p>
          <a:p>
            <a:pPr lvl="1"/>
            <a:r>
              <a:rPr lang="en-US" dirty="0" smtClean="0"/>
              <a:t>Reduce a disks performance</a:t>
            </a:r>
          </a:p>
          <a:p>
            <a:pPr lvl="1"/>
            <a:r>
              <a:rPr lang="en-US" dirty="0" smtClean="0"/>
              <a:t>Will increase disk capacity</a:t>
            </a:r>
          </a:p>
          <a:p>
            <a:pPr lvl="1"/>
            <a:r>
              <a:rPr lang="en-US" dirty="0" err="1" smtClean="0"/>
              <a:t>PKZip</a:t>
            </a:r>
            <a:r>
              <a:rPr lang="en-US" dirty="0" smtClean="0"/>
              <a:t>, WinZip and WinRAR</a:t>
            </a:r>
          </a:p>
          <a:p>
            <a:endParaRPr lang="en-US" dirty="0" smtClean="0"/>
          </a:p>
          <a:p>
            <a:r>
              <a:rPr lang="en-US" dirty="0" smtClean="0">
                <a:cs typeface="Times" pitchFamily="18" charset="0"/>
              </a:rPr>
              <a:t>MP3s are created using compression. If a audio song is recorded on a hard drive, the required storage is about 1 MB per second. When the MP3 compression is applied, the size is reduced to about 1 MB per minute.</a:t>
            </a:r>
            <a:r>
              <a:rPr lang="en-US" dirty="0" smtClean="0"/>
              <a:t> </a:t>
            </a:r>
          </a:p>
          <a:p>
            <a:endParaRPr lang="en-US" dirty="0" smtClean="0"/>
          </a:p>
          <a:p>
            <a:r>
              <a:rPr lang="en-US" dirty="0" smtClean="0">
                <a:cs typeface="Times" pitchFamily="18" charset="0"/>
              </a:rPr>
              <a:t>Windows XP provides several compression routines. It provides for .zip file compression and archive creation. Zip archives can be accessed like normal folders. Folders can be compressed to shrink the contents. Finally, the entire disk can be compressed</a:t>
            </a:r>
            <a:r>
              <a:rPr lang="en-US" dirty="0" smtClean="0"/>
              <a:t> .</a:t>
            </a:r>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39</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522810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kern="1200" dirty="0" smtClean="0">
                <a:solidFill>
                  <a:schemeClr val="tx1"/>
                </a:solidFill>
                <a:latin typeface="+mn-lt"/>
                <a:ea typeface="+mn-ea"/>
                <a:cs typeface="+mn-cs"/>
              </a:rPr>
              <a:t>Analogy:</a:t>
            </a:r>
          </a:p>
          <a:p>
            <a:endParaRPr lang="th-TH"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student has a study table at home, that can keep 1</a:t>
            </a:r>
            <a:r>
              <a:rPr lang="en-US" sz="1200" kern="1200" baseline="0" dirty="0" smtClean="0">
                <a:solidFill>
                  <a:schemeClr val="tx1"/>
                </a:solidFill>
                <a:latin typeface="+mn-lt"/>
                <a:ea typeface="+mn-ea"/>
                <a:cs typeface="+mn-cs"/>
              </a:rPr>
              <a:t> to </a:t>
            </a:r>
            <a:r>
              <a:rPr lang="en-US" sz="1200" kern="1200" dirty="0" smtClean="0">
                <a:solidFill>
                  <a:schemeClr val="tx1"/>
                </a:solidFill>
                <a:latin typeface="+mn-lt"/>
                <a:ea typeface="+mn-ea"/>
                <a:cs typeface="+mn-cs"/>
              </a:rPr>
              <a:t>2 books. He has a file cabinet at a hand span's length that can store 10 books. The bigger file cabinet is kept in the home library that can store up to 100 books. The city library (5 </a:t>
            </a:r>
            <a:r>
              <a:rPr lang="en-US" sz="1200" kern="1200" dirty="0" err="1" smtClean="0">
                <a:solidFill>
                  <a:schemeClr val="tx1"/>
                </a:solidFill>
                <a:latin typeface="+mn-lt"/>
                <a:ea typeface="+mn-ea"/>
                <a:cs typeface="+mn-cs"/>
              </a:rPr>
              <a:t>kms</a:t>
            </a:r>
            <a:r>
              <a:rPr lang="en-US" sz="1200" kern="1200" dirty="0" smtClean="0">
                <a:solidFill>
                  <a:schemeClr val="tx1"/>
                </a:solidFill>
                <a:latin typeface="+mn-lt"/>
                <a:ea typeface="+mn-ea"/>
                <a:cs typeface="+mn-cs"/>
              </a:rPr>
              <a:t> away), on the other hand, has many cabinets and can store thousands of books. The student is not very intelligent in the sense that he needs to be told everything that is to be done, i.e., he needs to be given data and instructed what to do with it. </a:t>
            </a:r>
          </a:p>
          <a:p>
            <a:endParaRPr lang="th-TH"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Note the hierarchical structure: 1 book on study table; 10 books on study room's file cabinet; 100 books in home library; and 1000s of books in the city library. The study room file cabinet only stores the book that the students needs at this time, or will need very soon. Due to their small size, the study table and study room's file cabinet can store a limited number of data/ instructions only. The city library acts a repository (collection) of instructions to solve problems (called programs) and data. </a:t>
            </a:r>
          </a:p>
          <a:p>
            <a:endParaRPr lang="th-TH"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student can only work (process) data/ instructions that are on his study table. The student can extend his hand to the study room's file cabinet (cache) to fetch some book/ instructions in a very short time. He has hired a very efficient assistant called Northbridge that will bring him the data/ instructions he requires from the home library (RAM) to the study room file cabinet (cache memory) and then to his study table (CPU registers) in a short time. The student prefers that most of the instructions/data are present on the study room file cabinet (cache memory) since it requires minimal waiting. If the instructions/ data are not present on the study room final cabinet, the assistant Northbridge can fetch the data from the home library in a short time. The thing the student dislikes most is that the required instruction/ data is not available even in the home library (RAM); in such a case, another assistant Southbridge (who is quite lazy and slow) has to co-ordinate with the city librarian (disk controller) to get the books delivered; this often takes a long time and the student has to sit idle all this while to his dismay.</a:t>
            </a:r>
          </a:p>
          <a:p>
            <a:endParaRPr lang="th-TH"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A870400-BF72-48A6-8572-A92E1F8643B5}" type="slidenum">
              <a:rPr lang="en-US" smtClean="0"/>
              <a:pPr/>
              <a:t>4</a:t>
            </a:fld>
            <a:endParaRPr lang="en-US"/>
          </a:p>
        </p:txBody>
      </p:sp>
    </p:spTree>
    <p:extLst>
      <p:ext uri="{BB962C8B-B14F-4D97-AF65-F5344CB8AC3E}">
        <p14:creationId xmlns:p14="http://schemas.microsoft.com/office/powerpoint/2010/main" val="3874682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40</a:t>
            </a:fld>
            <a:endParaRPr lang="en-US" sz="1200" kern="1200" dirty="0">
              <a:solidFill>
                <a:prstClr val="black"/>
              </a:solidFill>
              <a:latin typeface="Calibri"/>
              <a:ea typeface="+mn-ea"/>
              <a:cs typeface="+mn-cs"/>
            </a:endParaRPr>
          </a:p>
        </p:txBody>
      </p:sp>
    </p:spTree>
    <p:extLst>
      <p:ext uri="{BB962C8B-B14F-4D97-AF65-F5344CB8AC3E}">
        <p14:creationId xmlns:p14="http://schemas.microsoft.com/office/powerpoint/2010/main" val="4128966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41</a:t>
            </a:fld>
            <a:endParaRPr lang="en-US" sz="1200" kern="1200" dirty="0">
              <a:solidFill>
                <a:prstClr val="black"/>
              </a:solidFill>
              <a:latin typeface="Calibri"/>
              <a:ea typeface="+mn-ea"/>
              <a:cs typeface="+mn-cs"/>
            </a:endParaRPr>
          </a:p>
        </p:txBody>
      </p:sp>
    </p:spTree>
    <p:extLst>
      <p:ext uri="{BB962C8B-B14F-4D97-AF65-F5344CB8AC3E}">
        <p14:creationId xmlns:p14="http://schemas.microsoft.com/office/powerpoint/2010/main" val="694945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42</a:t>
            </a:fld>
            <a:endParaRPr lang="en-US" sz="1200" kern="1200" dirty="0">
              <a:solidFill>
                <a:prstClr val="black"/>
              </a:solidFill>
              <a:latin typeface="Calibri"/>
              <a:ea typeface="+mn-ea"/>
              <a:cs typeface="+mn-cs"/>
            </a:endParaRPr>
          </a:p>
        </p:txBody>
      </p:sp>
    </p:spTree>
    <p:extLst>
      <p:ext uri="{BB962C8B-B14F-4D97-AF65-F5344CB8AC3E}">
        <p14:creationId xmlns:p14="http://schemas.microsoft.com/office/powerpoint/2010/main" val="3869381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mn-lt"/>
                <a:ea typeface="+mn-ea"/>
                <a:cs typeface="+mn-cs"/>
              </a:rPr>
              <a:t>Let's now explain what the analogy meant: the student is the CPU; the study table (used to store the books temporally) is CPU registers; the file cabinet at a hand span's length is the cache memory; the file cabinet in the home library is the RAM; the file cabinet in the Library is the hard disk; the assistant to fetch documents from home library is the Northbridge chip; the assistant to fetch documents from the city library is the Southbridge chip. The CPU can only decode instructions and operate on data in the CPU registers (that is a kind of very quick memory private to the CPU). The programs/instructions stored on hard disk firstly have to be brought to RAM by Southbridge. When these instructions/data are referred to by the CPU, they are taken to the CPU registers and are stored in the cache en-route in case the data/instructions are referred to again---in such a case, the request would be fulfilled by the cache itself and the data would not have to brought from RAM.</a:t>
            </a:r>
          </a:p>
          <a:p>
            <a:endParaRPr lang="th-TH"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It's obvious that if the student has to perform efficiently, most of the data should be in the study room file cabinet (cache memory). </a:t>
            </a:r>
          </a:p>
          <a:p>
            <a:endParaRPr lang="th-TH"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Caching usually adopts two approaches to ensure that requested data/information is available:</a:t>
            </a:r>
          </a:p>
          <a:p>
            <a:endParaRPr lang="th-TH"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1) Hold on the recently used instructions/ data since usually if you refer once to an instruction/ data, chances are that you would refer to it again soon.</a:t>
            </a:r>
          </a:p>
          <a:p>
            <a:r>
              <a:rPr lang="en-US" sz="1200" kern="1200" dirty="0" smtClean="0">
                <a:solidFill>
                  <a:schemeClr val="tx1"/>
                </a:solidFill>
                <a:latin typeface="+mn-lt"/>
                <a:ea typeface="+mn-ea"/>
                <a:cs typeface="+mn-cs"/>
              </a:rPr>
              <a:t>2) Predict what instructions/ data, the CPU would require next. The better the prediction, the better the performance of the CPU.</a:t>
            </a:r>
          </a:p>
          <a:p>
            <a:endParaRPr lang="th-TH"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A870400-BF72-48A6-8572-A92E1F8643B5}" type="slidenum">
              <a:rPr lang="en-US" smtClean="0"/>
              <a:pPr/>
              <a:t>5</a:t>
            </a:fld>
            <a:endParaRPr lang="en-US"/>
          </a:p>
        </p:txBody>
      </p:sp>
    </p:spTree>
    <p:extLst>
      <p:ext uri="{BB962C8B-B14F-4D97-AF65-F5344CB8AC3E}">
        <p14:creationId xmlns:p14="http://schemas.microsoft.com/office/powerpoint/2010/main" val="2474056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9900" indent="-469900"/>
            <a:r>
              <a:rPr lang="en-US" dirty="0" smtClean="0"/>
              <a:t>Nonvolatile </a:t>
            </a:r>
          </a:p>
          <a:p>
            <a:pPr marL="469900" indent="-469900"/>
            <a:r>
              <a:rPr lang="en-US" dirty="0" smtClean="0"/>
              <a:t>Information isn’t lost when computer is turned off.</a:t>
            </a:r>
          </a:p>
          <a:p>
            <a:pPr marL="469900" indent="-469900"/>
            <a:r>
              <a:rPr lang="en-US" dirty="0" smtClean="0"/>
              <a:t>Many types – Depends on your needs</a:t>
            </a:r>
          </a:p>
          <a:p>
            <a:endParaRPr lang="en-US" dirty="0" smtClean="0"/>
          </a:p>
          <a:p>
            <a:r>
              <a:rPr lang="en-US" dirty="0" smtClean="0"/>
              <a:t>Most common form of storage</a:t>
            </a:r>
          </a:p>
          <a:p>
            <a:r>
              <a:rPr lang="en-US" dirty="0" smtClean="0"/>
              <a:t>Hard drives, floppy drives, tape</a:t>
            </a:r>
          </a:p>
          <a:p>
            <a:r>
              <a:rPr lang="en-US" dirty="0" smtClean="0"/>
              <a:t>All magnetic drives work the same</a:t>
            </a:r>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6</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225443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hard disk drive has short and fascinating history.  In 24 years it evolved from a monstrosity with fifty two-foot diameter disks holding five </a:t>
            </a:r>
            <a:r>
              <a:rPr lang="en-US" dirty="0" err="1" smtClean="0"/>
              <a:t>MBytes</a:t>
            </a:r>
            <a:r>
              <a:rPr lang="en-US" dirty="0" smtClean="0"/>
              <a:t> (5,000,000 bytes) of data to today's drives measuring 3 /12 inches wide and an inch high (and smaller) holding 400 </a:t>
            </a:r>
            <a:r>
              <a:rPr lang="en-US" dirty="0" err="1" smtClean="0"/>
              <a:t>GBytes</a:t>
            </a:r>
            <a:r>
              <a:rPr lang="en-US" dirty="0" smtClean="0"/>
              <a:t> (400,000,000,000 bytes/characters).  Here, then, is the short history of this marvelous device. (http://www.duxcw.com/digest/guides/hd/hd2.htm)</a:t>
            </a:r>
          </a:p>
          <a:p>
            <a:endParaRPr lang="en-US" dirty="0" smtClean="0"/>
          </a:p>
          <a:p>
            <a:r>
              <a:rPr lang="en-US" dirty="0" smtClean="0"/>
              <a:t>n 1956 IBM invented the first computer disk storage system, the 305 RAMAC (Random Access Method of Accounting and Control).  This system could store five </a:t>
            </a:r>
            <a:r>
              <a:rPr lang="en-US" dirty="0" err="1" smtClean="0"/>
              <a:t>MBytes</a:t>
            </a:r>
            <a:r>
              <a:rPr lang="en-US" dirty="0" smtClean="0"/>
              <a:t>.  It had fifty, 24-inch diameter disks!</a:t>
            </a:r>
          </a:p>
          <a:p>
            <a:endParaRPr lang="en-US" dirty="0" smtClean="0"/>
          </a:p>
          <a:p>
            <a:r>
              <a:rPr lang="en-US" dirty="0" smtClean="0"/>
              <a:t>In 1980, Seagate Technology introduced the first hard disk drive for microcomputers, the ST506.  It was a full height (twice as high as most current 5 1/4" drives) 5 1/4" drive, with a stepper motor, and held 5 Mbytes.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7</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2881753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342900" lvl="0" indent="-342900" fontAlgn="base">
              <a:spcBef>
                <a:spcPct val="20000"/>
              </a:spcBef>
              <a:spcAft>
                <a:spcPct val="0"/>
              </a:spcAft>
              <a:buFontTx/>
              <a:buChar char="•"/>
            </a:pPr>
            <a:r>
              <a:rPr lang="en-US" sz="3200" kern="0" dirty="0" smtClean="0">
                <a:solidFill>
                  <a:srgbClr val="000000"/>
                </a:solidFill>
                <a:latin typeface="Arial"/>
              </a:rPr>
              <a:t>Data storage and retrieval</a:t>
            </a:r>
          </a:p>
          <a:p>
            <a:pPr marL="742950" lvl="1" indent="-285750" fontAlgn="base">
              <a:spcBef>
                <a:spcPct val="20000"/>
              </a:spcBef>
              <a:spcAft>
                <a:spcPct val="0"/>
              </a:spcAft>
              <a:buFontTx/>
              <a:buChar char="–"/>
            </a:pPr>
            <a:r>
              <a:rPr lang="en-US" sz="2800" kern="0" dirty="0" smtClean="0">
                <a:solidFill>
                  <a:srgbClr val="000000"/>
                </a:solidFill>
                <a:latin typeface="Arial"/>
              </a:rPr>
              <a:t>Media is covered with iron oxide</a:t>
            </a:r>
          </a:p>
          <a:p>
            <a:pPr marL="742950" lvl="1" indent="-285750" fontAlgn="base">
              <a:spcBef>
                <a:spcPct val="20000"/>
              </a:spcBef>
              <a:spcAft>
                <a:spcPct val="0"/>
              </a:spcAft>
              <a:buFontTx/>
              <a:buChar char="–"/>
            </a:pPr>
            <a:r>
              <a:rPr lang="en-US" sz="2800" kern="0" dirty="0" smtClean="0">
                <a:solidFill>
                  <a:srgbClr val="000000"/>
                </a:solidFill>
                <a:latin typeface="Arial"/>
              </a:rPr>
              <a:t>Read/write head is a magnet</a:t>
            </a:r>
          </a:p>
          <a:p>
            <a:pPr marL="742950" lvl="1" indent="-285750" fontAlgn="base">
              <a:spcBef>
                <a:spcPct val="20000"/>
              </a:spcBef>
              <a:spcAft>
                <a:spcPct val="0"/>
              </a:spcAft>
              <a:buFontTx/>
              <a:buChar char="–"/>
            </a:pPr>
            <a:r>
              <a:rPr lang="en-US" sz="2800" kern="0" dirty="0" smtClean="0">
                <a:solidFill>
                  <a:srgbClr val="000000"/>
                </a:solidFill>
                <a:latin typeface="Arial"/>
              </a:rPr>
              <a:t>Magnet writes charges on the media</a:t>
            </a:r>
          </a:p>
          <a:p>
            <a:pPr marL="1143000" lvl="2" indent="-228600" fontAlgn="base">
              <a:spcBef>
                <a:spcPct val="20000"/>
              </a:spcBef>
              <a:spcAft>
                <a:spcPct val="0"/>
              </a:spcAft>
              <a:buFontTx/>
              <a:buChar char="•"/>
            </a:pPr>
            <a:r>
              <a:rPr lang="en-US" sz="2400" kern="0" dirty="0" smtClean="0">
                <a:solidFill>
                  <a:srgbClr val="000000"/>
                </a:solidFill>
                <a:latin typeface="Arial"/>
              </a:rPr>
              <a:t>Positive charge is a 1</a:t>
            </a:r>
          </a:p>
          <a:p>
            <a:pPr marL="1143000" lvl="2" indent="-228600" fontAlgn="base">
              <a:spcBef>
                <a:spcPct val="20000"/>
              </a:spcBef>
              <a:spcAft>
                <a:spcPct val="0"/>
              </a:spcAft>
              <a:buFontTx/>
              <a:buChar char="•"/>
            </a:pPr>
            <a:r>
              <a:rPr lang="en-US" sz="2400" kern="0" dirty="0" smtClean="0">
                <a:solidFill>
                  <a:srgbClr val="000000"/>
                </a:solidFill>
                <a:latin typeface="Arial"/>
              </a:rPr>
              <a:t>Negative charge is a 0</a:t>
            </a:r>
          </a:p>
          <a:p>
            <a:pPr marL="742950" lvl="1" indent="-285750" fontAlgn="base">
              <a:spcBef>
                <a:spcPct val="20000"/>
              </a:spcBef>
              <a:spcAft>
                <a:spcPct val="0"/>
              </a:spcAft>
              <a:buFontTx/>
              <a:buChar char="–"/>
            </a:pPr>
            <a:r>
              <a:rPr lang="en-US" sz="2800" kern="0" dirty="0" smtClean="0">
                <a:solidFill>
                  <a:srgbClr val="000000"/>
                </a:solidFill>
                <a:latin typeface="Arial"/>
              </a:rPr>
              <a:t>Magnet reads charges</a:t>
            </a:r>
          </a:p>
          <a:p>
            <a:pPr marL="742950" lvl="1" indent="-285750" fontAlgn="base">
              <a:spcBef>
                <a:spcPct val="20000"/>
              </a:spcBef>
              <a:spcAft>
                <a:spcPct val="0"/>
              </a:spcAft>
              <a:buFontTx/>
              <a:buChar char="–"/>
            </a:pPr>
            <a:r>
              <a:rPr lang="en-US" sz="2800" kern="0" dirty="0" smtClean="0">
                <a:solidFill>
                  <a:srgbClr val="000000"/>
                </a:solidFill>
                <a:latin typeface="Arial"/>
              </a:rPr>
              <a:t>Drive converts charges into binary</a:t>
            </a:r>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8</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3222759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organization</a:t>
            </a:r>
          </a:p>
          <a:p>
            <a:pPr lvl="1"/>
            <a:r>
              <a:rPr lang="en-US" dirty="0" smtClean="0"/>
              <a:t>Disks must be formatted before use</a:t>
            </a:r>
          </a:p>
          <a:p>
            <a:pPr lvl="1"/>
            <a:r>
              <a:rPr lang="en-US" dirty="0" smtClean="0"/>
              <a:t>Format draws tracks on the disk</a:t>
            </a:r>
          </a:p>
          <a:p>
            <a:pPr lvl="1"/>
            <a:r>
              <a:rPr lang="en-US" dirty="0" smtClean="0"/>
              <a:t>Tracks is divided into sectors</a:t>
            </a:r>
          </a:p>
          <a:p>
            <a:pPr lvl="2"/>
            <a:r>
              <a:rPr lang="en-US" dirty="0" smtClean="0"/>
              <a:t>Amount of data a drive can read</a:t>
            </a:r>
          </a:p>
          <a:p>
            <a:endParaRPr lang="en-US" dirty="0" smtClean="0"/>
          </a:p>
          <a:p>
            <a:pPr algn="l" rtl="0"/>
            <a:r>
              <a:rPr lang="en-US" sz="1200" i="1" kern="1200" dirty="0" smtClean="0">
                <a:solidFill>
                  <a:prstClr val="black"/>
                </a:solidFill>
                <a:latin typeface="+mn-lt"/>
                <a:ea typeface="+mn-ea"/>
                <a:cs typeface="+mn-cs"/>
              </a:rPr>
              <a:t>Tracks, cylinders</a:t>
            </a:r>
          </a:p>
          <a:p>
            <a:pPr algn="l" rtl="0"/>
            <a:r>
              <a:rPr lang="en-US" sz="1200" b="1" i="1" dirty="0" smtClean="0">
                <a:solidFill>
                  <a:prstClr val="black"/>
                </a:solidFill>
                <a:latin typeface="+mn-lt"/>
              </a:rPr>
              <a:t>Sectors, clusters</a:t>
            </a:r>
          </a:p>
          <a:p>
            <a:pPr algn="l" rtl="0"/>
            <a:r>
              <a:rPr lang="en-US" sz="1200" b="1" i="1" kern="1200" dirty="0" smtClean="0">
                <a:solidFill>
                  <a:prstClr val="black"/>
                </a:solidFill>
                <a:latin typeface="+mn-lt"/>
                <a:ea typeface="+mn-ea"/>
                <a:cs typeface="+mn-cs"/>
              </a:rPr>
              <a:t>Platter</a:t>
            </a:r>
            <a:endParaRPr lang="en-US" sz="1200" b="1" kern="1200" dirty="0" smtClean="0">
              <a:solidFill>
                <a:prstClr val="black"/>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9</a:t>
            </a:fld>
            <a:endParaRPr lang="en-US" sz="1200" kern="1200">
              <a:solidFill>
                <a:prstClr val="black"/>
              </a:solidFill>
              <a:latin typeface="Calibri"/>
              <a:ea typeface="+mn-ea"/>
              <a:cs typeface="+mn-cs"/>
            </a:endParaRPr>
          </a:p>
        </p:txBody>
      </p:sp>
    </p:spTree>
    <p:extLst>
      <p:ext uri="{BB962C8B-B14F-4D97-AF65-F5344CB8AC3E}">
        <p14:creationId xmlns:p14="http://schemas.microsoft.com/office/powerpoint/2010/main" val="3314008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7E615AC-588A-4318-92A9-4A8157EADA87}" type="datetime1">
              <a:rPr lang="en-US" smtClean="0"/>
              <a:t>1/2/2023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206E2B85-19E5-46B6-96E8-D48D86305B4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446A6F9-1FBE-46BE-BF26-2D455E3854C5}" type="datetime1">
              <a:rPr lang="en-US" smtClean="0"/>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E2B85-19E5-46B6-96E8-D48D86305B4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AED8A2E-7C5D-462E-BAAF-5CFC77306E39}" type="datetime1">
              <a:rPr lang="en-US" smtClean="0"/>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E2B85-19E5-46B6-96E8-D48D86305B4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pPr algn="l" rtl="0"/>
            <a:fld id="{776A47CF-F361-497E-BB70-A6B8D65C65B6}" type="datetime1">
              <a:rPr lang="en-US" sz="1200" kern="1200" smtClean="0">
                <a:solidFill>
                  <a:srgbClr val="C9C2D1">
                    <a:shade val="90000"/>
                  </a:srgbClr>
                </a:solidFill>
                <a:latin typeface="Calibri"/>
                <a:ea typeface="+mn-ea"/>
                <a:cs typeface="+mn-cs"/>
              </a:rPr>
              <a:t>1/2/2023</a:t>
            </a:fld>
            <a:endParaRPr lang="en-US" sz="1200" kern="1200">
              <a:solidFill>
                <a:srgbClr val="C9C2D1">
                  <a:shade val="90000"/>
                </a:srgbClr>
              </a:solidFill>
              <a:latin typeface="Calibri"/>
              <a:ea typeface="+mn-ea"/>
              <a:cs typeface="+mn-cs"/>
            </a:endParaRPr>
          </a:p>
        </p:txBody>
      </p:sp>
      <p:sp>
        <p:nvSpPr>
          <p:cNvPr id="19" name="Footer Placeholder 18"/>
          <p:cNvSpPr>
            <a:spLocks noGrp="1"/>
          </p:cNvSpPr>
          <p:nvPr>
            <p:ph type="ftr" sz="quarter" idx="11"/>
          </p:nvPr>
        </p:nvSpPr>
        <p:spPr/>
        <p:txBody>
          <a:bodyPr/>
          <a:lstStyle/>
          <a:p>
            <a:pPr algn="l" rtl="0"/>
            <a:endParaRPr lang="en-US" sz="1200" kern="1200">
              <a:solidFill>
                <a:srgbClr val="C9C2D1">
                  <a:shade val="90000"/>
                </a:srgbClr>
              </a:solidFill>
              <a:latin typeface="Calibri"/>
              <a:ea typeface="+mn-ea"/>
              <a:cs typeface="+mn-cs"/>
            </a:endParaRPr>
          </a:p>
        </p:txBody>
      </p:sp>
      <p:sp>
        <p:nvSpPr>
          <p:cNvPr id="27" name="Slide Number Placeholder 26"/>
          <p:cNvSpPr>
            <a:spLocks noGrp="1"/>
          </p:cNvSpPr>
          <p:nvPr>
            <p:ph type="sldNum" sz="quarter" idx="12"/>
          </p:nvPr>
        </p:nvSpPr>
        <p:spPr/>
        <p:txBody>
          <a:bodyPr/>
          <a:lstStyle/>
          <a:p>
            <a:pPr algn="r" rtl="0"/>
            <a:fld id="{206E2B85-19E5-46B6-96E8-D48D86305B43}" type="slidenum">
              <a:rPr lang="en-US" sz="1200" kern="1200">
                <a:solidFill>
                  <a:srgbClr val="C9C2D1">
                    <a:shade val="90000"/>
                  </a:srgbClr>
                </a:solidFill>
                <a:latin typeface="Calibri"/>
                <a:ea typeface="+mn-ea"/>
                <a:cs typeface="+mn-cs"/>
              </a:rPr>
              <a:pPr algn="r" rtl="0"/>
              <a:t>‹#›</a:t>
            </a:fld>
            <a:endParaRPr lang="en-US" sz="1200" kern="1200">
              <a:solidFill>
                <a:srgbClr val="C9C2D1">
                  <a:shade val="90000"/>
                </a:srgbClr>
              </a:solidFill>
              <a:latin typeface="Calibri"/>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lgn="l" rtl="0"/>
            <a:fld id="{6FF8CEDE-C233-4E0F-BAEB-2BCA4F3BCACC}"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pPr algn="l" rtl="0"/>
            <a:fld id="{9E531B15-5C43-4ED7-A333-FB55A3946BBE}" type="datetime1">
              <a:rPr lang="en-US" sz="1200" kern="1200" smtClean="0">
                <a:solidFill>
                  <a:srgbClr val="C9C2D1">
                    <a:shade val="90000"/>
                  </a:srgbClr>
                </a:solidFill>
                <a:latin typeface="Calibri"/>
                <a:ea typeface="+mn-ea"/>
                <a:cs typeface="+mn-cs"/>
              </a:rPr>
              <a:t>1/2/2023</a:t>
            </a:fld>
            <a:endParaRPr lang="en-US" sz="1200" kern="1200">
              <a:solidFill>
                <a:srgbClr val="C9C2D1">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C9C2D1">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C9C2D1">
                    <a:shade val="90000"/>
                  </a:srgbClr>
                </a:solidFill>
                <a:latin typeface="Calibri"/>
                <a:ea typeface="+mn-ea"/>
                <a:cs typeface="+mn-cs"/>
              </a:rPr>
              <a:pPr algn="r" rtl="0"/>
              <a:t>‹#›</a:t>
            </a:fld>
            <a:endParaRPr lang="en-US" sz="1200" kern="1200">
              <a:solidFill>
                <a:srgbClr val="C9C2D1">
                  <a:shade val="90000"/>
                </a:srgbClr>
              </a:solidFill>
              <a:latin typeface="Calibri"/>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lgn="l" rtl="0"/>
            <a:fld id="{83C2C509-6173-4887-B832-5356D2056D1C}"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pPr algn="l" rtl="0"/>
            <a:fld id="{A36B7727-7C88-4C9E-BB57-0671A6751228}"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8" name="Footer Placeholder 7"/>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algn="l" rtl="0"/>
            <a:fld id="{0624F209-0A3D-4BEA-A3C3-2EEEE83F76F6}"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4" name="Footer Placeholder 3"/>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3D3EB31F-C261-4413-B245-E3A8FDA6E498}"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3" name="Footer Placeholder 2"/>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lgn="l" rtl="0"/>
            <a:fld id="{C06136B0-BE4D-46CE-AA00-34F82C5716D8}"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63E88A5-1EDB-46BA-B6D4-79B98EB499D3}" type="datetime1">
              <a:rPr lang="en-US" smtClean="0"/>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E2B85-19E5-46B6-96E8-D48D86305B43}"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Calibri"/>
              <a:ea typeface="+mn-ea"/>
              <a:cs typeface="+mn-cs"/>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Calibri"/>
              <a:ea typeface="+mn-ea"/>
              <a:cs typeface="+mn-cs"/>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algn="l" rtl="0"/>
            <a:fld id="{6B8FBBDE-9476-4D19-9E9E-FEE29E02EE7E}"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a:xfrm>
            <a:off x="8077200" y="6356350"/>
            <a:ext cx="609600" cy="365125"/>
          </a:xfrm>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lgn="l" rtl="0"/>
            <a:fld id="{68967617-C6F2-4C53-80EA-3CE73C65894F}"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lgn="l" rtl="0"/>
            <a:fld id="{FA186C09-ED1D-4A6C-A1D3-5E25D2D9564C}"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lgn="l" rtl="0"/>
            <a:fld id="{D00AE82B-E6DE-496D-8593-D879E45BA82B}" type="datetime1">
              <a:rPr lang="en-US" sz="1200" kern="1200" smtClean="0">
                <a:solidFill>
                  <a:prstClr val="black">
                    <a:tint val="75000"/>
                  </a:prstClr>
                </a:solidFill>
                <a:latin typeface="Calibri"/>
                <a:ea typeface="+mn-ea"/>
                <a:cs typeface="+mn-cs"/>
              </a:rPr>
              <a:t>1/2/2023</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77420030-1D19-48EE-8FEC-248B2DA967E1}" type="datetime1">
              <a:rPr lang="en-US" sz="1200" kern="1200" smtClean="0">
                <a:solidFill>
                  <a:prstClr val="black">
                    <a:tint val="75000"/>
                  </a:prstClr>
                </a:solidFill>
                <a:latin typeface="Calibri"/>
                <a:ea typeface="+mn-ea"/>
                <a:cs typeface="+mn-cs"/>
              </a:rPr>
              <a:t>1/2/2023</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lgn="l" rtl="0"/>
            <a:fld id="{1DCC7024-A3EF-4289-85F3-1C5CEC3D99F0}" type="datetime1">
              <a:rPr lang="en-US" sz="1200" kern="1200" smtClean="0">
                <a:solidFill>
                  <a:prstClr val="black">
                    <a:tint val="75000"/>
                  </a:prstClr>
                </a:solidFill>
                <a:latin typeface="Calibri"/>
                <a:ea typeface="+mn-ea"/>
                <a:cs typeface="+mn-cs"/>
              </a:rPr>
              <a:t>1/2/2023</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lgn="l" rtl="0"/>
            <a:fld id="{EB93474D-E5F8-4FC2-9B60-E2ED55F7E2BC}" type="datetime1">
              <a:rPr lang="en-US" sz="1200" kern="1200" smtClean="0">
                <a:solidFill>
                  <a:prstClr val="black">
                    <a:tint val="75000"/>
                  </a:prstClr>
                </a:solidFill>
                <a:latin typeface="Calibri"/>
                <a:ea typeface="+mn-ea"/>
                <a:cs typeface="+mn-cs"/>
              </a:rPr>
              <a:t>1/2/2023</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lgn="l" rtl="0"/>
            <a:fld id="{45F01133-C2BB-4240-8A90-E7F9C260C7F2}" type="datetime1">
              <a:rPr lang="en-US" sz="1200" kern="1200" smtClean="0">
                <a:solidFill>
                  <a:prstClr val="black">
                    <a:tint val="75000"/>
                  </a:prstClr>
                </a:solidFill>
                <a:latin typeface="Calibri"/>
                <a:ea typeface="+mn-ea"/>
                <a:cs typeface="+mn-cs"/>
              </a:rPr>
              <a:t>1/2/2023</a:t>
            </a:fld>
            <a:endParaRPr lang="en-US" sz="1200" kern="1200" dirty="0">
              <a:solidFill>
                <a:prstClr val="black">
                  <a:tint val="75000"/>
                </a:prstClr>
              </a:solidFill>
              <a:latin typeface="Calibri"/>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lgn="l" rtl="0"/>
            <a:fld id="{60208E7E-0F10-4335-A88E-EEEC5A96BB53}" type="datetime1">
              <a:rPr lang="en-US" sz="1200" kern="1200" smtClean="0">
                <a:solidFill>
                  <a:prstClr val="black">
                    <a:tint val="75000"/>
                  </a:prstClr>
                </a:solidFill>
                <a:latin typeface="Calibri"/>
                <a:ea typeface="+mn-ea"/>
                <a:cs typeface="+mn-cs"/>
              </a:rPr>
              <a:t>1/2/2023</a:t>
            </a:fld>
            <a:endParaRPr lang="en-US" sz="1200" kern="1200" dirty="0">
              <a:solidFill>
                <a:prstClr val="black">
                  <a:tint val="75000"/>
                </a:prstClr>
              </a:solidFill>
              <a:latin typeface="Calibri"/>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B3768742-6EA7-4B48-AECD-8DE7C8634080}" type="datetime1">
              <a:rPr lang="en-US" sz="1200" kern="1200" smtClean="0">
                <a:solidFill>
                  <a:prstClr val="black">
                    <a:tint val="75000"/>
                  </a:prstClr>
                </a:solidFill>
                <a:latin typeface="Calibri"/>
                <a:ea typeface="+mn-ea"/>
                <a:cs typeface="+mn-cs"/>
              </a:rPr>
              <a:t>1/2/2023</a:t>
            </a:fld>
            <a:endParaRPr lang="en-US" sz="1200" kern="1200" dirty="0">
              <a:solidFill>
                <a:prstClr val="black">
                  <a:tint val="75000"/>
                </a:prstClr>
              </a:solidFill>
              <a:latin typeface="Calibri"/>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9EF65C0-296D-4FB0-8813-F1D3A0AB6D94}" type="datetime1">
              <a:rPr lang="en-US" smtClean="0"/>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E2B85-19E5-46B6-96E8-D48D86305B4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AEF9BD24-8B58-4783-8F34-32EB50B922AF}" type="datetime1">
              <a:rPr lang="en-US" sz="1200" kern="1200" smtClean="0">
                <a:solidFill>
                  <a:prstClr val="black">
                    <a:tint val="75000"/>
                  </a:prstClr>
                </a:solidFill>
                <a:latin typeface="Calibri"/>
                <a:ea typeface="+mn-ea"/>
                <a:cs typeface="+mn-cs"/>
              </a:rPr>
              <a:t>1/2/2023</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BE698035-A15B-4316-8BE6-2D4E036B8C5E}" type="datetime1">
              <a:rPr lang="en-US" sz="1200" kern="1200" smtClean="0">
                <a:solidFill>
                  <a:prstClr val="black">
                    <a:tint val="75000"/>
                  </a:prstClr>
                </a:solidFill>
                <a:latin typeface="Calibri"/>
                <a:ea typeface="+mn-ea"/>
                <a:cs typeface="+mn-cs"/>
              </a:rPr>
              <a:t>1/2/2023</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66B78E9A-6735-4E07-A74B-4B6796617BE3}" type="datetime1">
              <a:rPr lang="en-US" sz="1200" kern="1200" smtClean="0">
                <a:solidFill>
                  <a:prstClr val="black">
                    <a:tint val="75000"/>
                  </a:prstClr>
                </a:solidFill>
                <a:latin typeface="Calibri"/>
                <a:ea typeface="+mn-ea"/>
                <a:cs typeface="+mn-cs"/>
              </a:rPr>
              <a:t>1/2/2023</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6EA5B254-B072-4CB1-B43D-2BC2DB9CD7C4}" type="datetime1">
              <a:rPr lang="en-US" sz="1200" kern="1200" smtClean="0">
                <a:solidFill>
                  <a:prstClr val="black">
                    <a:tint val="75000"/>
                  </a:prstClr>
                </a:solidFill>
                <a:latin typeface="Calibri"/>
                <a:ea typeface="+mn-ea"/>
                <a:cs typeface="+mn-cs"/>
              </a:rPr>
              <a:t>1/2/2023</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lgn="l" rtl="0"/>
            <a:fld id="{2445B20C-8E29-45E5-867E-F19803CA80A4}"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9C150EBD-FC45-4467-9051-6DF7A980DD77}"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lgn="l" rtl="0"/>
            <a:fld id="{EA9AC275-F100-4EE0-B8DF-C13C37FFC504}"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lgn="l" rtl="0"/>
            <a:fld id="{5EBE8FBC-6CCD-4805-9480-2C2B11E6E850}"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lgn="l" rtl="0"/>
            <a:fld id="{BE45521A-4BF9-4DB5-9065-950659406BFF}"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lgn="l" rtl="0"/>
            <a:fld id="{25CDA0E3-1150-4B8F-BB5A-FD7C35A86770}"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18FEE7C-5A85-464B-9BCA-C6147F5A489A}" type="datetime1">
              <a:rPr lang="en-US" smtClean="0"/>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E2B85-19E5-46B6-96E8-D48D86305B43}"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DABCC212-2966-402A-8E2F-921B15EED29B}"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2AF8576A-7DF6-4213-AC9E-D69EF1CE26D6}"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D953891B-F261-4FC6-9B8F-425EA2978B74}"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8A00B3A8-744E-43E1-B29A-33FD44BD574A}"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AFAD5237-6607-4CA9-B71E-AF75F120D6F0}"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lgn="l" rtl="0"/>
            <a:fld id="{A1D653E5-FC81-4706-9612-DF5F8BE4C864}"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16BD10AC-2BC3-43D5-B141-9D83A8AFCA59}"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lgn="l" rtl="0"/>
            <a:fld id="{32897451-64D0-4C4E-AFDA-534CCB78E397}"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lgn="l" rtl="0"/>
            <a:fld id="{341FBEFB-3CB8-4F8F-9E26-38DEACBE17E2}"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lgn="l" rtl="0"/>
            <a:fld id="{19468A9C-3BF0-45F9-878C-182E8E6095B7}"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30829BE-6528-4054-96EB-B8A9A87D0688}" type="datetime1">
              <a:rPr lang="en-US" smtClean="0"/>
              <a:t>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E2B85-19E5-46B6-96E8-D48D86305B43}"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lgn="l" rtl="0"/>
            <a:fld id="{64E7D56D-8A92-4765-BC98-CC87746702E9}"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266D7A73-1C4B-4646-A158-88A8B1CCAC19}"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9C544125-2EFA-4286-844C-265637AB67EE}"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3DEAC3EB-601F-48C4-BDB7-DE735B03EF74}"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E28DDF24-A910-4576-8C09-1AC7A8552A2A}"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4CDCADBF-1B5C-46DC-8A1C-75E0B13F97DB}"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lgn="l" rtl="0"/>
            <a:fld id="{5F9D8F77-7C65-4B4A-9E4F-662EDE835926}"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10A4536A-9879-4AC4-A163-5B9D5B3D49C3}"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lgn="l" rtl="0"/>
            <a:fld id="{6F495AB3-8DFB-4B5C-A51C-4C40E6409D99}"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lgn="l" rtl="0"/>
            <a:fld id="{2C0E2FCD-A061-4741-8D34-56310A965B96}"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649B8104-B844-4090-9656-C0000E8DB4F9}" type="datetime1">
              <a:rPr lang="en-US" smtClean="0"/>
              <a:t>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E2B85-19E5-46B6-96E8-D48D86305B43}"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lgn="l" rtl="0"/>
            <a:fld id="{9218ED39-9893-4DED-BD68-A049829B1838}"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lgn="l" rtl="0"/>
            <a:fld id="{026F36A6-39EB-4410-BF97-2A26787C0968}"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299A29B0-0C0B-41F4-BB4D-CEA0C1FCA673}"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FDFB0E82-9865-4F5B-8349-9FF5B00EC118}"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0D50B4DD-6610-4227-BC84-FC9ABDA06105}"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29DCDDE6-62B6-41AA-A73F-FC1AEF34E7F6}"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9B8B9B40-22CE-48E8-AB2B-721CE2A0A174}" type="datetime1">
              <a:rPr lang="en-US" sz="1200" kern="1200" smtClean="0">
                <a:solidFill>
                  <a:prstClr val="black">
                    <a:tint val="75000"/>
                  </a:prstClr>
                </a:solidFill>
                <a:latin typeface="Calibri"/>
                <a:ea typeface="+mn-ea"/>
                <a:cs typeface="+mn-cs"/>
              </a:rPr>
              <a:t>1/2/2023</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pPr algn="l" rtl="0"/>
            <a:fld id="{2510E8BE-E448-4815-8CED-0F2D8751CCB4}" type="datetime1">
              <a:rPr lang="en-US" sz="1200" kern="1200" smtClean="0">
                <a:solidFill>
                  <a:srgbClr val="C9C2D1">
                    <a:shade val="90000"/>
                  </a:srgbClr>
                </a:solidFill>
                <a:latin typeface="Calibri"/>
                <a:ea typeface="+mn-ea"/>
                <a:cs typeface="+mn-cs"/>
              </a:rPr>
              <a:t>1/2/2023</a:t>
            </a:fld>
            <a:endParaRPr lang="en-US" sz="1200" kern="1200">
              <a:solidFill>
                <a:srgbClr val="C9C2D1">
                  <a:shade val="90000"/>
                </a:srgbClr>
              </a:solidFill>
              <a:latin typeface="Calibri"/>
              <a:ea typeface="+mn-ea"/>
              <a:cs typeface="+mn-cs"/>
            </a:endParaRPr>
          </a:p>
        </p:txBody>
      </p:sp>
      <p:sp>
        <p:nvSpPr>
          <p:cNvPr id="19" name="Footer Placeholder 18"/>
          <p:cNvSpPr>
            <a:spLocks noGrp="1"/>
          </p:cNvSpPr>
          <p:nvPr>
            <p:ph type="ftr" sz="quarter" idx="11"/>
          </p:nvPr>
        </p:nvSpPr>
        <p:spPr/>
        <p:txBody>
          <a:bodyPr/>
          <a:lstStyle/>
          <a:p>
            <a:pPr algn="l" rtl="0"/>
            <a:endParaRPr lang="en-US" sz="1200" kern="1200">
              <a:solidFill>
                <a:srgbClr val="C9C2D1">
                  <a:shade val="90000"/>
                </a:srgbClr>
              </a:solidFill>
              <a:latin typeface="Calibri"/>
              <a:ea typeface="+mn-ea"/>
              <a:cs typeface="+mn-cs"/>
            </a:endParaRPr>
          </a:p>
        </p:txBody>
      </p:sp>
      <p:sp>
        <p:nvSpPr>
          <p:cNvPr id="27" name="Slide Number Placeholder 26"/>
          <p:cNvSpPr>
            <a:spLocks noGrp="1"/>
          </p:cNvSpPr>
          <p:nvPr>
            <p:ph type="sldNum" sz="quarter" idx="12"/>
          </p:nvPr>
        </p:nvSpPr>
        <p:spPr/>
        <p:txBody>
          <a:bodyPr/>
          <a:lstStyle/>
          <a:p>
            <a:pPr algn="r" rtl="0"/>
            <a:fld id="{206E2B85-19E5-46B6-96E8-D48D86305B43}" type="slidenum">
              <a:rPr lang="en-US" sz="1200" kern="1200">
                <a:solidFill>
                  <a:srgbClr val="C9C2D1">
                    <a:shade val="90000"/>
                  </a:srgbClr>
                </a:solidFill>
                <a:latin typeface="Calibri"/>
                <a:ea typeface="+mn-ea"/>
                <a:cs typeface="+mn-cs"/>
              </a:rPr>
              <a:pPr algn="r" rtl="0"/>
              <a:t>‹#›</a:t>
            </a:fld>
            <a:endParaRPr lang="en-US" sz="1200" kern="1200">
              <a:solidFill>
                <a:srgbClr val="C9C2D1">
                  <a:shade val="90000"/>
                </a:srgbClr>
              </a:solidFill>
              <a:latin typeface="Calibri"/>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lgn="l" rtl="0"/>
            <a:fld id="{A8CF47FB-B898-4580-B25B-9B9E5D2F0D71}"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pPr algn="l" rtl="0"/>
            <a:fld id="{328E02ED-6BB3-43B3-B7C7-ADD07315ED40}" type="datetime1">
              <a:rPr lang="en-US" sz="1200" kern="1200" smtClean="0">
                <a:solidFill>
                  <a:srgbClr val="C9C2D1">
                    <a:shade val="90000"/>
                  </a:srgbClr>
                </a:solidFill>
                <a:latin typeface="Calibri"/>
                <a:ea typeface="+mn-ea"/>
                <a:cs typeface="+mn-cs"/>
              </a:rPr>
              <a:t>1/2/2023</a:t>
            </a:fld>
            <a:endParaRPr lang="en-US" sz="1200" kern="1200">
              <a:solidFill>
                <a:srgbClr val="C9C2D1">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C9C2D1">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C9C2D1">
                    <a:shade val="90000"/>
                  </a:srgbClr>
                </a:solidFill>
                <a:latin typeface="Calibri"/>
                <a:ea typeface="+mn-ea"/>
                <a:cs typeface="+mn-cs"/>
              </a:rPr>
              <a:pPr algn="r" rtl="0"/>
              <a:t>‹#›</a:t>
            </a:fld>
            <a:endParaRPr lang="en-US" sz="1200" kern="1200">
              <a:solidFill>
                <a:srgbClr val="C9C2D1">
                  <a:shade val="90000"/>
                </a:srgbClr>
              </a:solidFill>
              <a:latin typeface="Calibri"/>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2DC04F-CA26-4635-A6C1-637357C92141}" type="datetime1">
              <a:rPr lang="en-US" smtClean="0"/>
              <a:t>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E2B85-19E5-46B6-96E8-D48D86305B43}"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lgn="l" rtl="0"/>
            <a:fld id="{4823ED7B-94C0-4E43-99AE-0A965293C6E2}"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pPr algn="l" rtl="0"/>
            <a:fld id="{8C95560A-AFC2-4F10-8C06-F4210CC0FCDE}"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8" name="Footer Placeholder 7"/>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algn="l" rtl="0"/>
            <a:fld id="{BB7D0240-B02C-4653-8382-9358B5EF3DC7}"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4" name="Footer Placeholder 3"/>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4214A452-96D6-470A-85DC-59DFCD1C401A}"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3" name="Footer Placeholder 2"/>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lgn="l" rtl="0"/>
            <a:fld id="{5808050D-8ED4-4E63-A01A-5D9A4959263A}"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Calibri"/>
              <a:ea typeface="+mn-ea"/>
              <a:cs typeface="+mn-cs"/>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Calibri"/>
              <a:ea typeface="+mn-ea"/>
              <a:cs typeface="+mn-cs"/>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algn="l" rtl="0"/>
            <a:fld id="{57C3D0F3-600B-4ACF-A24D-E5D81B7CC8B9}"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a:xfrm>
            <a:off x="8077200" y="6356350"/>
            <a:ext cx="609600" cy="365125"/>
          </a:xfrm>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lgn="l" rtl="0"/>
            <a:fld id="{1AAFB63C-64A3-4FC9-935E-E9B7EA84CCE1}"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lgn="l" rtl="0"/>
            <a:fld id="{E68CFB65-4F40-4675-A5CC-DB70B0BD19DD}"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pPr algn="l" rtl="0"/>
            <a:fld id="{ADD97982-B752-4FF2-9A52-44EC1AE1BEFB}" type="datetime1">
              <a:rPr lang="en-US" sz="1200" kern="1200" smtClean="0">
                <a:solidFill>
                  <a:srgbClr val="C9C2D1">
                    <a:shade val="90000"/>
                  </a:srgbClr>
                </a:solidFill>
                <a:latin typeface="Calibri"/>
                <a:ea typeface="+mn-ea"/>
                <a:cs typeface="+mn-cs"/>
              </a:rPr>
              <a:t>1/2/2023</a:t>
            </a:fld>
            <a:endParaRPr lang="en-US" sz="1200" kern="1200">
              <a:solidFill>
                <a:srgbClr val="C9C2D1">
                  <a:shade val="90000"/>
                </a:srgbClr>
              </a:solidFill>
              <a:latin typeface="Calibri"/>
              <a:ea typeface="+mn-ea"/>
              <a:cs typeface="+mn-cs"/>
            </a:endParaRPr>
          </a:p>
        </p:txBody>
      </p:sp>
      <p:sp>
        <p:nvSpPr>
          <p:cNvPr id="19" name="Footer Placeholder 18"/>
          <p:cNvSpPr>
            <a:spLocks noGrp="1"/>
          </p:cNvSpPr>
          <p:nvPr>
            <p:ph type="ftr" sz="quarter" idx="11"/>
          </p:nvPr>
        </p:nvSpPr>
        <p:spPr/>
        <p:txBody>
          <a:bodyPr/>
          <a:lstStyle/>
          <a:p>
            <a:pPr algn="l" rtl="0"/>
            <a:endParaRPr lang="en-US" sz="1200" kern="1200">
              <a:solidFill>
                <a:srgbClr val="C9C2D1">
                  <a:shade val="90000"/>
                </a:srgbClr>
              </a:solidFill>
              <a:latin typeface="Calibri"/>
              <a:ea typeface="+mn-ea"/>
              <a:cs typeface="+mn-cs"/>
            </a:endParaRPr>
          </a:p>
        </p:txBody>
      </p:sp>
      <p:sp>
        <p:nvSpPr>
          <p:cNvPr id="27" name="Slide Number Placeholder 26"/>
          <p:cNvSpPr>
            <a:spLocks noGrp="1"/>
          </p:cNvSpPr>
          <p:nvPr>
            <p:ph type="sldNum" sz="quarter" idx="12"/>
          </p:nvPr>
        </p:nvSpPr>
        <p:spPr/>
        <p:txBody>
          <a:bodyPr/>
          <a:lstStyle/>
          <a:p>
            <a:pPr algn="r" rtl="0"/>
            <a:fld id="{206E2B85-19E5-46B6-96E8-D48D86305B43}" type="slidenum">
              <a:rPr lang="en-US" sz="1200" kern="1200">
                <a:solidFill>
                  <a:srgbClr val="C9C2D1">
                    <a:shade val="90000"/>
                  </a:srgbClr>
                </a:solidFill>
                <a:latin typeface="Calibri"/>
                <a:ea typeface="+mn-ea"/>
                <a:cs typeface="+mn-cs"/>
              </a:rPr>
              <a:pPr algn="r" rtl="0"/>
              <a:t>‹#›</a:t>
            </a:fld>
            <a:endParaRPr lang="en-US" sz="1200" kern="1200">
              <a:solidFill>
                <a:srgbClr val="C9C2D1">
                  <a:shade val="90000"/>
                </a:srgbClr>
              </a:solidFill>
              <a:latin typeface="Calibri"/>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lgn="l" rtl="0"/>
            <a:fld id="{5A70B7D5-F1FC-4077-861D-5DB717FD79D0}"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98F0373-9130-4CD6-95D9-DB7429528BC5}" type="datetime1">
              <a:rPr lang="en-US" smtClean="0"/>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E2B85-19E5-46B6-96E8-D48D86305B43}"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pPr algn="l" rtl="0"/>
            <a:fld id="{A5F95850-3D0E-46BB-8FB0-9550888F6A3F}" type="datetime1">
              <a:rPr lang="en-US" sz="1200" kern="1200" smtClean="0">
                <a:solidFill>
                  <a:srgbClr val="C9C2D1">
                    <a:shade val="90000"/>
                  </a:srgbClr>
                </a:solidFill>
                <a:latin typeface="Calibri"/>
                <a:ea typeface="+mn-ea"/>
                <a:cs typeface="+mn-cs"/>
              </a:rPr>
              <a:t>1/2/2023</a:t>
            </a:fld>
            <a:endParaRPr lang="en-US" sz="1200" kern="1200">
              <a:solidFill>
                <a:srgbClr val="C9C2D1">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C9C2D1">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C9C2D1">
                    <a:shade val="90000"/>
                  </a:srgbClr>
                </a:solidFill>
                <a:latin typeface="Calibri"/>
                <a:ea typeface="+mn-ea"/>
                <a:cs typeface="+mn-cs"/>
              </a:rPr>
              <a:pPr algn="r" rtl="0"/>
              <a:t>‹#›</a:t>
            </a:fld>
            <a:endParaRPr lang="en-US" sz="1200" kern="1200">
              <a:solidFill>
                <a:srgbClr val="C9C2D1">
                  <a:shade val="90000"/>
                </a:srgbClr>
              </a:solidFill>
              <a:latin typeface="Calibri"/>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lgn="l" rtl="0"/>
            <a:fld id="{930A95B8-3360-4BAD-9921-B7D6BBC58DF0}"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pPr algn="l" rtl="0"/>
            <a:fld id="{7AC8A05E-F333-477A-98A6-FCCC614590C7}"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8" name="Footer Placeholder 7"/>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algn="l" rtl="0"/>
            <a:fld id="{D614AB50-5815-4FA3-9BCA-CFBED1562A08}"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4" name="Footer Placeholder 3"/>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E95FEA7E-FECF-4C92-98CF-AA10301010CC}"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3" name="Footer Placeholder 2"/>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lgn="l" rtl="0"/>
            <a:fld id="{25775A7C-2DC2-449F-B490-B91546574042}"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Calibri"/>
              <a:ea typeface="+mn-ea"/>
              <a:cs typeface="+mn-cs"/>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Calibri"/>
              <a:ea typeface="+mn-ea"/>
              <a:cs typeface="+mn-cs"/>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algn="l" rtl="0"/>
            <a:fld id="{88FAF480-68FE-4F38-BB8B-92F4C315EC67}"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a:xfrm>
            <a:off x="8077200" y="6356350"/>
            <a:ext cx="609600" cy="365125"/>
          </a:xfrm>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lgn="l" rtl="0"/>
            <a:fld id="{82643ACA-6AEA-4393-83FA-5ABCD00E4CF6}"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lgn="l" rtl="0"/>
            <a:fld id="{41826F0A-D801-43EC-A412-2E04D6BF194E}" type="datetime1">
              <a:rPr lang="en-US" sz="1200" kern="1200" smtClean="0">
                <a:solidFill>
                  <a:srgbClr val="69676D">
                    <a:shade val="90000"/>
                  </a:srgbClr>
                </a:solidFill>
                <a:latin typeface="Calibri"/>
                <a:ea typeface="+mn-ea"/>
                <a:cs typeface="+mn-cs"/>
              </a:rPr>
              <a:t>1/2/2023</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D8AE329-7E32-4B7A-81E0-3A856AB1FA2E}" type="datetime1">
              <a:rPr lang="en-US" smtClean="0"/>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206E2B85-19E5-46B6-96E8-D48D86305B4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289D2420-5ED8-41E6-8127-1C07C9E48FF6}" type="datetime1">
              <a:rPr lang="en-US" smtClean="0"/>
              <a:t>1/2/2023</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206E2B85-19E5-46B6-96E8-D48D86305B43}"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rtl="0"/>
            <a:fld id="{612452E1-B093-4EE4-847B-1ED572893C77}" type="datetime1">
              <a:rPr lang="en-US" kern="1200" smtClean="0">
                <a:solidFill>
                  <a:srgbClr val="69676D">
                    <a:shade val="90000"/>
                  </a:srgbClr>
                </a:solidFill>
                <a:latin typeface="Calibri"/>
                <a:ea typeface="+mn-ea"/>
                <a:cs typeface="+mn-cs"/>
              </a:rPr>
              <a:t>1/2/2023</a:t>
            </a:fld>
            <a:endParaRPr lang="en-US" kern="1200" dirty="0">
              <a:solidFill>
                <a:srgbClr val="69676D">
                  <a:shade val="90000"/>
                </a:srgbClr>
              </a:solidFill>
              <a:latin typeface="Calibri"/>
              <a:ea typeface="+mn-ea"/>
              <a:cs typeface="+mn-cs"/>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rtl="0"/>
            <a:endParaRPr lang="en-US" kern="1200" dirty="0">
              <a:solidFill>
                <a:srgbClr val="69676D">
                  <a:shade val="90000"/>
                </a:srgbClr>
              </a:solidFill>
              <a:latin typeface="Calibri"/>
              <a:ea typeface="+mn-ea"/>
              <a:cs typeface="+mn-cs"/>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rtl="0"/>
            <a:fld id="{206E2B85-19E5-46B6-96E8-D48D86305B43}" type="slidenum">
              <a:rPr lang="en-US" kern="1200" smtClean="0">
                <a:solidFill>
                  <a:srgbClr val="69676D">
                    <a:shade val="90000"/>
                  </a:srgbClr>
                </a:solidFill>
                <a:latin typeface="Calibri"/>
                <a:ea typeface="+mn-ea"/>
                <a:cs typeface="+mn-cs"/>
              </a:rPr>
              <a:pPr rtl="0"/>
              <a:t>‹#›</a:t>
            </a:fld>
            <a:endParaRPr lang="en-US" kern="1200" dirty="0">
              <a:solidFill>
                <a:srgbClr val="69676D">
                  <a:shade val="90000"/>
                </a:srgbClr>
              </a:solidFill>
              <a:latin typeface="Calibri"/>
              <a:ea typeface="+mn-ea"/>
              <a:cs typeface="+mn-cs"/>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56B6B065-F737-42D4-B0BE-72B22DA3D634}" type="datetime1">
              <a:rPr lang="en-US" kern="1200" smtClean="0">
                <a:solidFill>
                  <a:prstClr val="black">
                    <a:tint val="75000"/>
                  </a:prstClr>
                </a:solidFill>
                <a:latin typeface="Calibri"/>
                <a:ea typeface="+mn-ea"/>
                <a:cs typeface="+mn-cs"/>
              </a:rPr>
              <a:t>1/2/2023</a:t>
            </a:fld>
            <a:endParaRPr lang="en-US" kern="1200" dirty="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1B07901-0FDA-43D8-9966-A72C4CAA4B59}" type="slidenum">
              <a:rPr lang="en-US" kern="1200" smtClean="0">
                <a:solidFill>
                  <a:prstClr val="black">
                    <a:tint val="75000"/>
                  </a:prstClr>
                </a:solidFill>
                <a:latin typeface="Calibri"/>
                <a:ea typeface="+mn-ea"/>
                <a:cs typeface="+mn-cs"/>
              </a:rPr>
              <a:pPr rtl="0"/>
              <a:t>‹#›</a:t>
            </a:fld>
            <a:endParaRPr lang="en-US" kern="1200" dirty="0">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676827E-E11B-4851-B146-97AC94F69943}" type="datetime1">
              <a:rPr lang="en-US" kern="1200" smtClean="0">
                <a:solidFill>
                  <a:prstClr val="black">
                    <a:tint val="75000"/>
                  </a:prstClr>
                </a:solidFill>
                <a:latin typeface="Calibri"/>
                <a:ea typeface="+mn-ea"/>
                <a:cs typeface="+mn-cs"/>
              </a:rPr>
              <a:t>1/2/2023</a:t>
            </a:fld>
            <a:endParaRPr lang="en-US" kern="1200" dirty="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06E2B85-19E5-46B6-96E8-D48D86305B43}" type="slidenum">
              <a:rPr lang="en-US" kern="1200" smtClean="0">
                <a:solidFill>
                  <a:prstClr val="black">
                    <a:tint val="75000"/>
                  </a:prstClr>
                </a:solidFill>
                <a:latin typeface="Calibri"/>
                <a:ea typeface="+mn-ea"/>
                <a:cs typeface="+mn-cs"/>
              </a:rPr>
              <a:pPr rtl="0"/>
              <a:t>‹#›</a:t>
            </a:fld>
            <a:endParaRPr lang="en-US" kern="1200" dirty="0">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6C801257-1940-457F-AEB3-6AEFCD62D2C1}" type="datetime1">
              <a:rPr lang="en-US" kern="1200" smtClean="0">
                <a:solidFill>
                  <a:prstClr val="black">
                    <a:tint val="75000"/>
                  </a:prstClr>
                </a:solidFill>
                <a:latin typeface="Calibri"/>
                <a:ea typeface="+mn-ea"/>
                <a:cs typeface="+mn-cs"/>
              </a:rPr>
              <a:t>1/2/2023</a:t>
            </a:fld>
            <a:endParaRPr lang="en-US" kern="1200" dirty="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06E2B85-19E5-46B6-96E8-D48D86305B43}" type="slidenum">
              <a:rPr lang="en-US" kern="1200" smtClean="0">
                <a:solidFill>
                  <a:prstClr val="black">
                    <a:tint val="75000"/>
                  </a:prstClr>
                </a:solidFill>
                <a:latin typeface="Calibri"/>
                <a:ea typeface="+mn-ea"/>
                <a:cs typeface="+mn-cs"/>
              </a:rPr>
              <a:pPr rtl="0"/>
              <a:t>‹#›</a:t>
            </a:fld>
            <a:endParaRPr lang="en-US" kern="1200" dirty="0">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254B7E2-800F-46B7-B8A7-EAD7DD3A583F}" type="datetime1">
              <a:rPr lang="en-US" kern="1200" smtClean="0">
                <a:solidFill>
                  <a:prstClr val="black">
                    <a:tint val="75000"/>
                  </a:prstClr>
                </a:solidFill>
                <a:latin typeface="Calibri"/>
                <a:ea typeface="+mn-ea"/>
                <a:cs typeface="+mn-cs"/>
              </a:rPr>
              <a:t>1/2/2023</a:t>
            </a:fld>
            <a:endParaRPr lang="en-US" kern="1200" dirty="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06E2B85-19E5-46B6-96E8-D48D86305B43}" type="slidenum">
              <a:rPr lang="en-US" kern="1200" smtClean="0">
                <a:solidFill>
                  <a:prstClr val="black">
                    <a:tint val="75000"/>
                  </a:prstClr>
                </a:solidFill>
                <a:latin typeface="Calibri"/>
                <a:ea typeface="+mn-ea"/>
                <a:cs typeface="+mn-cs"/>
              </a:rPr>
              <a:pPr rtl="0"/>
              <a:t>‹#›</a:t>
            </a:fld>
            <a:endParaRPr lang="en-US" kern="1200" dirty="0">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rtl="0"/>
            <a:fld id="{CD32B38A-2EC2-4E10-8716-B4B2CD10EE2D}" type="datetime1">
              <a:rPr lang="en-US" kern="1200" smtClean="0">
                <a:solidFill>
                  <a:srgbClr val="69676D">
                    <a:shade val="90000"/>
                  </a:srgbClr>
                </a:solidFill>
                <a:latin typeface="Calibri"/>
                <a:ea typeface="+mn-ea"/>
                <a:cs typeface="+mn-cs"/>
              </a:rPr>
              <a:t>1/2/2023</a:t>
            </a:fld>
            <a:endParaRPr lang="en-US" kern="1200" dirty="0">
              <a:solidFill>
                <a:srgbClr val="69676D">
                  <a:shade val="90000"/>
                </a:srgbClr>
              </a:solidFill>
              <a:latin typeface="Calibri"/>
              <a:ea typeface="+mn-ea"/>
              <a:cs typeface="+mn-cs"/>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rtl="0"/>
            <a:endParaRPr lang="en-US" kern="1200" dirty="0">
              <a:solidFill>
                <a:srgbClr val="69676D">
                  <a:shade val="90000"/>
                </a:srgbClr>
              </a:solidFill>
              <a:latin typeface="Calibri"/>
              <a:ea typeface="+mn-ea"/>
              <a:cs typeface="+mn-cs"/>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rtl="0"/>
            <a:fld id="{206E2B85-19E5-46B6-96E8-D48D86305B43}" type="slidenum">
              <a:rPr lang="en-US" kern="1200" smtClean="0">
                <a:solidFill>
                  <a:srgbClr val="69676D">
                    <a:shade val="90000"/>
                  </a:srgbClr>
                </a:solidFill>
                <a:latin typeface="Calibri"/>
                <a:ea typeface="+mn-ea"/>
                <a:cs typeface="+mn-cs"/>
              </a:rPr>
              <a:pPr rtl="0"/>
              <a:t>‹#›</a:t>
            </a:fld>
            <a:endParaRPr lang="en-US" kern="1200" dirty="0">
              <a:solidFill>
                <a:srgbClr val="69676D">
                  <a:shade val="90000"/>
                </a:srgbClr>
              </a:solidFill>
              <a:latin typeface="Calibri"/>
              <a:ea typeface="+mn-ea"/>
              <a:cs typeface="+mn-cs"/>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gr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rtl="0"/>
            <a:fld id="{38FAA372-A811-4A75-B3F3-2E81F5D60F84}" type="datetime1">
              <a:rPr lang="en-US" kern="1200" smtClean="0">
                <a:solidFill>
                  <a:srgbClr val="69676D">
                    <a:shade val="90000"/>
                  </a:srgbClr>
                </a:solidFill>
                <a:latin typeface="Calibri"/>
                <a:ea typeface="+mn-ea"/>
                <a:cs typeface="+mn-cs"/>
              </a:rPr>
              <a:t>1/2/2023</a:t>
            </a:fld>
            <a:endParaRPr lang="en-US" kern="1200" dirty="0">
              <a:solidFill>
                <a:srgbClr val="69676D">
                  <a:shade val="90000"/>
                </a:srgbClr>
              </a:solidFill>
              <a:latin typeface="Calibri"/>
              <a:ea typeface="+mn-ea"/>
              <a:cs typeface="+mn-cs"/>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rtl="0"/>
            <a:endParaRPr lang="en-US" kern="1200" dirty="0">
              <a:solidFill>
                <a:srgbClr val="69676D">
                  <a:shade val="90000"/>
                </a:srgbClr>
              </a:solidFill>
              <a:latin typeface="Calibri"/>
              <a:ea typeface="+mn-ea"/>
              <a:cs typeface="+mn-cs"/>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rtl="0"/>
            <a:fld id="{206E2B85-19E5-46B6-96E8-D48D86305B43}" type="slidenum">
              <a:rPr lang="en-US" kern="1200" smtClean="0">
                <a:solidFill>
                  <a:srgbClr val="69676D">
                    <a:shade val="90000"/>
                  </a:srgbClr>
                </a:solidFill>
                <a:latin typeface="Calibri"/>
                <a:ea typeface="+mn-ea"/>
                <a:cs typeface="+mn-cs"/>
              </a:rPr>
              <a:pPr rtl="0"/>
              <a:t>‹#›</a:t>
            </a:fld>
            <a:endParaRPr lang="en-US" kern="1200" dirty="0">
              <a:solidFill>
                <a:srgbClr val="69676D">
                  <a:shade val="90000"/>
                </a:srgbClr>
              </a:solidFill>
              <a:latin typeface="Calibri"/>
              <a:ea typeface="+mn-ea"/>
              <a:cs typeface="+mn-cs"/>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gr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9.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78.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7.xml"/><Relationship Id="rId4" Type="http://schemas.openxmlformats.org/officeDocument/2006/relationships/hyperlink" Target="http://preview.tinyurl.com/6aj52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23.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5.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hyperlink" Target="http://tinyurl.com/5hb8pp" TargetMode="External"/><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hyperlink" Target="http://www.howstuffwork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1846659"/>
          </a:xfrm>
          <a:prstGeom prst="rect">
            <a:avLst/>
          </a:prstGeom>
          <a:solidFill>
            <a:schemeClr val="bg1">
              <a:lumMod val="85000"/>
              <a:alpha val="41000"/>
            </a:schemeClr>
          </a:solidFill>
        </p:spPr>
        <p:txBody>
          <a:bodyPr wrap="square" rtlCol="0">
            <a:spAutoFit/>
          </a:bodyPr>
          <a:lstStyle/>
          <a:p>
            <a:pPr algn="ctr" rtl="0"/>
            <a:r>
              <a:rPr lang="en-US" sz="6000" b="1" kern="1200" dirty="0">
                <a:solidFill>
                  <a:schemeClr val="accent6">
                    <a:lumMod val="75000"/>
                  </a:schemeClr>
                </a:solidFill>
                <a:effectLst>
                  <a:outerShdw blurRad="38100" dist="38100" dir="2700000" algn="tl">
                    <a:srgbClr val="000000">
                      <a:alpha val="43137"/>
                    </a:srgbClr>
                  </a:outerShdw>
                </a:effectLst>
                <a:latin typeface="Calibri"/>
                <a:ea typeface="+mn-ea"/>
                <a:cs typeface="+mn-cs"/>
              </a:rPr>
              <a:t>Lecture</a:t>
            </a:r>
            <a:r>
              <a:rPr lang="en-US" sz="4800" kern="1200" dirty="0">
                <a:solidFill>
                  <a:srgbClr val="C00000"/>
                </a:solidFill>
                <a:effectLst>
                  <a:outerShdw blurRad="38100" dist="38100" dir="2700000" algn="tl">
                    <a:srgbClr val="000000">
                      <a:alpha val="43137"/>
                    </a:srgbClr>
                  </a:outerShdw>
                </a:effectLst>
                <a:latin typeface="Calibri"/>
                <a:ea typeface="+mn-ea"/>
                <a:cs typeface="+mn-cs"/>
              </a:rPr>
              <a:t> </a:t>
            </a:r>
            <a:r>
              <a:rPr lang="en-US" sz="6600" b="1" kern="1200" dirty="0" smtClean="0">
                <a:solidFill>
                  <a:schemeClr val="accent6">
                    <a:lumMod val="75000"/>
                  </a:schemeClr>
                </a:solidFill>
                <a:effectLst>
                  <a:outerShdw blurRad="38100" dist="38100" dir="2700000" algn="tl">
                    <a:srgbClr val="000000">
                      <a:alpha val="43137"/>
                    </a:srgbClr>
                  </a:outerShdw>
                </a:effectLst>
                <a:latin typeface="Calibri"/>
                <a:ea typeface="+mn-ea"/>
                <a:cs typeface="+mn-cs"/>
              </a:rPr>
              <a:t>4</a:t>
            </a:r>
            <a:r>
              <a:rPr lang="en-US" sz="3600" kern="1200" dirty="0" smtClean="0">
                <a:solidFill>
                  <a:srgbClr val="C00000"/>
                </a:solidFill>
                <a:effectLst>
                  <a:outerShdw blurRad="38100" dist="38100" dir="2700000" algn="tl">
                    <a:srgbClr val="000000">
                      <a:alpha val="43137"/>
                    </a:srgbClr>
                  </a:outerShdw>
                </a:effectLst>
                <a:latin typeface="Calibri"/>
                <a:ea typeface="+mn-ea"/>
                <a:cs typeface="+mn-cs"/>
              </a:rPr>
              <a:t>  </a:t>
            </a:r>
            <a:endParaRPr lang="en-US" sz="3600" kern="1200" dirty="0">
              <a:solidFill>
                <a:srgbClr val="C00000"/>
              </a:solidFill>
              <a:effectLst>
                <a:outerShdw blurRad="38100" dist="38100" dir="2700000" algn="tl">
                  <a:srgbClr val="000000">
                    <a:alpha val="43137"/>
                  </a:srgbClr>
                </a:outerShdw>
              </a:effectLst>
              <a:latin typeface="Calibri"/>
              <a:ea typeface="+mn-ea"/>
              <a:cs typeface="+mn-cs"/>
            </a:endParaRPr>
          </a:p>
          <a:p>
            <a:pPr algn="ctr" rtl="0"/>
            <a:r>
              <a:rPr lang="en-US" sz="4800" b="1" kern="1200" dirty="0" smtClean="0">
                <a:solidFill>
                  <a:schemeClr val="tx2">
                    <a:lumMod val="75000"/>
                  </a:schemeClr>
                </a:solidFill>
                <a:effectLst>
                  <a:outerShdw dir="5040000" algn="tl">
                    <a:schemeClr val="tx2">
                      <a:lumMod val="75000"/>
                    </a:schemeClr>
                  </a:outerShdw>
                </a:effectLst>
                <a:latin typeface="Tahoma" pitchFamily="34" charset="0"/>
                <a:cs typeface="Tahoma" pitchFamily="34" charset="0"/>
              </a:rPr>
              <a:t>Storage Devices</a:t>
            </a:r>
            <a:endParaRPr lang="en-US" sz="4400" b="1" kern="1200" dirty="0">
              <a:solidFill>
                <a:schemeClr val="tx2">
                  <a:lumMod val="75000"/>
                </a:schemeClr>
              </a:solidFill>
              <a:effectLst>
                <a:outerShdw dir="5040000" algn="tl">
                  <a:schemeClr val="tx2">
                    <a:lumMod val="75000"/>
                  </a:schemeClr>
                </a:outerShdw>
              </a:effectLst>
              <a:latin typeface="Tahoma" pitchFamily="34" charset="0"/>
              <a:cs typeface="Tahoma" pitchFamily="34" charset="0"/>
            </a:endParaRPr>
          </a:p>
        </p:txBody>
      </p:sp>
      <p:pic>
        <p:nvPicPr>
          <p:cNvPr id="3" name="Picture 2" descr="887343_35828316.jpg"/>
          <p:cNvPicPr>
            <a:picLocks noChangeAspect="1"/>
          </p:cNvPicPr>
          <p:nvPr/>
        </p:nvPicPr>
        <p:blipFill>
          <a:blip r:embed="rId3" cstate="print"/>
          <a:stretch>
            <a:fillRect/>
          </a:stretch>
        </p:blipFill>
        <p:spPr>
          <a:xfrm>
            <a:off x="0" y="2133600"/>
            <a:ext cx="2209800" cy="3014604"/>
          </a:xfrm>
          <a:prstGeom prst="rect">
            <a:avLst/>
          </a:prstGeom>
        </p:spPr>
      </p:pic>
      <p:pic>
        <p:nvPicPr>
          <p:cNvPr id="6" name="Picture 5" descr="798502_11603340.jpg"/>
          <p:cNvPicPr>
            <a:picLocks noChangeAspect="1"/>
          </p:cNvPicPr>
          <p:nvPr/>
        </p:nvPicPr>
        <p:blipFill>
          <a:blip r:embed="rId4" cstate="print"/>
          <a:srcRect b="13027"/>
          <a:stretch>
            <a:fillRect/>
          </a:stretch>
        </p:blipFill>
        <p:spPr>
          <a:xfrm>
            <a:off x="2819400" y="2161898"/>
            <a:ext cx="6019800" cy="3934102"/>
          </a:xfrm>
          <a:prstGeom prst="rect">
            <a:avLst/>
          </a:prstGeom>
          <a:gradFill>
            <a:gsLst>
              <a:gs pos="50000">
                <a:schemeClr val="accent1">
                  <a:tint val="44500"/>
                  <a:satMod val="160000"/>
                </a:schemeClr>
              </a:gs>
              <a:gs pos="100000">
                <a:schemeClr val="accent1">
                  <a:tint val="23500"/>
                  <a:satMod val="160000"/>
                </a:schemeClr>
              </a:gs>
            </a:gsLst>
            <a:lin ang="5400000" scaled="0"/>
          </a:gradFill>
        </p:spPr>
      </p:pic>
      <p:pic>
        <p:nvPicPr>
          <p:cNvPr id="7" name="Picture 6" descr="494299_26612071.jpg"/>
          <p:cNvPicPr>
            <a:picLocks noChangeAspect="1"/>
          </p:cNvPicPr>
          <p:nvPr/>
        </p:nvPicPr>
        <p:blipFill>
          <a:blip r:embed="rId5" cstate="print"/>
          <a:srcRect l="12554" t="20513" r="18400" b="17949"/>
          <a:stretch>
            <a:fillRect/>
          </a:stretch>
        </p:blipFill>
        <p:spPr>
          <a:xfrm rot="19545127">
            <a:off x="1113042" y="4654596"/>
            <a:ext cx="2330142" cy="169464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17" name="Group 16"/>
          <p:cNvGrpSpPr/>
          <p:nvPr/>
        </p:nvGrpSpPr>
        <p:grpSpPr>
          <a:xfrm>
            <a:off x="4038600" y="0"/>
            <a:ext cx="4267200" cy="2638425"/>
            <a:chOff x="609600" y="4419600"/>
            <a:chExt cx="3211136" cy="1952625"/>
          </a:xfrm>
        </p:grpSpPr>
        <p:pic>
          <p:nvPicPr>
            <p:cNvPr id="10" name="Picture 2"/>
            <p:cNvPicPr>
              <a:picLocks noChangeAspect="1" noChangeArrowheads="1"/>
            </p:cNvPicPr>
            <p:nvPr/>
          </p:nvPicPr>
          <p:blipFill>
            <a:blip r:embed="rId3"/>
            <a:srcRect/>
            <a:stretch>
              <a:fillRect/>
            </a:stretch>
          </p:blipFill>
          <p:spPr bwMode="auto">
            <a:xfrm>
              <a:off x="762000" y="4419600"/>
              <a:ext cx="3058736" cy="1952625"/>
            </a:xfrm>
            <a:prstGeom prst="rect">
              <a:avLst/>
            </a:prstGeom>
            <a:noFill/>
            <a:ln w="9525">
              <a:noFill/>
              <a:miter lim="800000"/>
              <a:headEnd/>
              <a:tailEnd/>
            </a:ln>
            <a:effectLst/>
          </p:spPr>
        </p:pic>
        <p:sp>
          <p:nvSpPr>
            <p:cNvPr id="13" name="Rectangle 12"/>
            <p:cNvSpPr/>
            <p:nvPr/>
          </p:nvSpPr>
          <p:spPr>
            <a:xfrm>
              <a:off x="609600" y="6172200"/>
              <a:ext cx="7620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362200" y="6096000"/>
              <a:ext cx="14478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p:cNvPicPr>
            <a:picLocks noChangeAspect="1" noChangeArrowheads="1"/>
          </p:cNvPicPr>
          <p:nvPr/>
        </p:nvPicPr>
        <p:blipFill>
          <a:blip r:embed="rId4"/>
          <a:srcRect r="34764"/>
          <a:stretch>
            <a:fillRect/>
          </a:stretch>
        </p:blipFill>
        <p:spPr bwMode="auto">
          <a:xfrm>
            <a:off x="914400" y="0"/>
            <a:ext cx="2895600" cy="2971800"/>
          </a:xfrm>
          <a:prstGeom prst="rect">
            <a:avLst/>
          </a:prstGeom>
          <a:noFill/>
          <a:ln w="9525">
            <a:noFill/>
            <a:miter lim="800000"/>
            <a:headEnd/>
            <a:tailEnd/>
          </a:ln>
          <a:effectLst/>
        </p:spPr>
      </p:pic>
      <p:pic>
        <p:nvPicPr>
          <p:cNvPr id="11" name="Picture 9" descr="E:\Powerpoint Presentations\Chap07\Chapter Figures\Fig7-08 mod c.jpg"/>
          <p:cNvPicPr>
            <a:picLocks noChangeAspect="1" noChangeArrowheads="1"/>
          </p:cNvPicPr>
          <p:nvPr/>
        </p:nvPicPr>
        <p:blipFill>
          <a:blip r:embed="rId5"/>
          <a:srcRect/>
          <a:stretch>
            <a:fillRect/>
          </a:stretch>
        </p:blipFill>
        <p:spPr bwMode="auto">
          <a:xfrm>
            <a:off x="1447800" y="2895600"/>
            <a:ext cx="6477000" cy="3763938"/>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8" name="Picture 3" descr="ole92074_0604"/>
          <p:cNvPicPr>
            <a:picLocks noChangeAspect="1" noChangeArrowheads="1"/>
          </p:cNvPicPr>
          <p:nvPr/>
        </p:nvPicPr>
        <p:blipFill>
          <a:blip r:embed="rId3"/>
          <a:srcRect/>
          <a:stretch>
            <a:fillRect/>
          </a:stretch>
        </p:blipFill>
        <p:spPr>
          <a:xfrm>
            <a:off x="304800" y="2162836"/>
            <a:ext cx="8633286" cy="4161764"/>
          </a:xfrm>
          <a:prstGeom prst="rect">
            <a:avLst/>
          </a:prstGeom>
          <a:noFill/>
          <a:ln/>
        </p:spPr>
      </p:pic>
      <p:sp>
        <p:nvSpPr>
          <p:cNvPr id="5" name="Title 1"/>
          <p:cNvSpPr>
            <a:spLocks noGrp="1"/>
          </p:cNvSpPr>
          <p:nvPr>
            <p:ph type="ctrTitle"/>
          </p:nvPr>
        </p:nvSpPr>
        <p:spPr>
          <a:xfrm>
            <a:off x="0" y="0"/>
            <a:ext cx="6705600" cy="1470025"/>
          </a:xfrm>
          <a:prstGeom prst="rect">
            <a:avLst/>
          </a:prstGeom>
          <a:ln>
            <a:noFill/>
          </a:ln>
        </p:spPr>
        <p:txBody>
          <a:bodyPr>
            <a:noAutofit/>
          </a:bodyPr>
          <a:lstStyle/>
          <a:p>
            <a:pPr marL="0" marR="0" lvl="0" indent="0" algn="ctr" defTabSz="914400" eaLnBrk="1" fontAlgn="auto" latinLnBrk="0" hangingPunct="1">
              <a:lnSpc>
                <a:spcPts val="6000"/>
              </a:lnSpc>
              <a:spcBef>
                <a:spcPts val="0"/>
              </a:spcBef>
              <a:spcAft>
                <a:spcPts val="0"/>
              </a:spcAft>
              <a:buClrTx/>
              <a:buSzTx/>
              <a:buFontTx/>
              <a:buNone/>
              <a:tabLst/>
              <a:defRPr/>
            </a:pPr>
            <a:r>
              <a:rPr kumimoji="0" lang="en-US" sz="7200" b="1" i="0" u="none" strike="noStrike" kern="0" cap="none" spc="0" normalizeH="0" baseline="0" noProof="0" dirty="0" smtClean="0">
                <a:ln>
                  <a:noFill/>
                </a:ln>
                <a:solidFill>
                  <a:srgbClr val="CC6600"/>
                </a:solidFill>
                <a:effectLst/>
                <a:uLnTx/>
                <a:uFillTx/>
              </a:rPr>
              <a:t>Floppy drive:</a:t>
            </a:r>
            <a:endParaRPr kumimoji="0" lang="en-US" sz="6600" b="0" i="0" u="none" strike="noStrike" kern="0" cap="none" spc="0" normalizeH="0" baseline="0" noProof="0" dirty="0">
              <a:ln>
                <a:noFill/>
              </a:ln>
              <a:solidFill>
                <a:srgbClr val="CC6600"/>
              </a:solidFill>
              <a:effectLst/>
              <a:uLnTx/>
              <a:uFillTx/>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04800" y="304800"/>
            <a:ext cx="8229600" cy="5047536"/>
          </a:xfrm>
          <a:prstGeom prst="rect">
            <a:avLst/>
          </a:prstGeom>
          <a:noFill/>
        </p:spPr>
        <p:txBody>
          <a:bodyPr wrap="square" rtlCol="0">
            <a:spAutoFit/>
          </a:bodyPr>
          <a:lstStyle/>
          <a:p>
            <a:pPr algn="l" rtl="0"/>
            <a:r>
              <a:rPr lang="en-US" sz="4400" b="1" kern="1200" dirty="0">
                <a:solidFill>
                  <a:srgbClr val="FF0000"/>
                </a:solidFill>
                <a:latin typeface="Calibri"/>
                <a:ea typeface="+mn-ea"/>
                <a:cs typeface="+mn-cs"/>
              </a:rPr>
              <a:t>Floppy drive </a:t>
            </a:r>
            <a:endParaRPr lang="en-US" sz="4400" b="1" kern="1200" dirty="0" smtClean="0">
              <a:solidFill>
                <a:srgbClr val="FF0000"/>
              </a:solidFill>
              <a:latin typeface="Calibri"/>
              <a:ea typeface="+mn-ea"/>
              <a:cs typeface="+mn-cs"/>
            </a:endParaRPr>
          </a:p>
          <a:p>
            <a:pPr algn="l" rtl="0"/>
            <a:r>
              <a:rPr lang="en-US" sz="3600" kern="1200" dirty="0" smtClean="0">
                <a:solidFill>
                  <a:srgbClr val="002060"/>
                </a:solidFill>
                <a:latin typeface="Calibri"/>
                <a:ea typeface="+mn-ea"/>
                <a:cs typeface="+mn-cs"/>
              </a:rPr>
              <a:t>spins </a:t>
            </a:r>
            <a:r>
              <a:rPr lang="en-US" sz="3600" kern="1200" dirty="0">
                <a:solidFill>
                  <a:srgbClr val="002060"/>
                </a:solidFill>
                <a:latin typeface="Calibri"/>
                <a:ea typeface="+mn-ea"/>
                <a:cs typeface="+mn-cs"/>
              </a:rPr>
              <a:t>at </a:t>
            </a:r>
            <a:r>
              <a:rPr lang="en-US" sz="4000" b="1" kern="1200" dirty="0">
                <a:solidFill>
                  <a:srgbClr val="CC6600"/>
                </a:solidFill>
                <a:latin typeface="Calibri"/>
                <a:ea typeface="+mn-ea"/>
                <a:cs typeface="+mn-cs"/>
              </a:rPr>
              <a:t>300</a:t>
            </a:r>
            <a:r>
              <a:rPr lang="en-US" sz="3600" kern="1200" dirty="0">
                <a:solidFill>
                  <a:srgbClr val="002060"/>
                </a:solidFill>
                <a:latin typeface="Calibri"/>
                <a:ea typeface="+mn-ea"/>
                <a:cs typeface="+mn-cs"/>
              </a:rPr>
              <a:t> RPM; </a:t>
            </a:r>
            <a:endParaRPr lang="en-US" sz="3600" kern="1200" dirty="0" smtClean="0">
              <a:solidFill>
                <a:srgbClr val="002060"/>
              </a:solidFill>
              <a:latin typeface="Calibri"/>
              <a:ea typeface="+mn-ea"/>
              <a:cs typeface="+mn-cs"/>
            </a:endParaRPr>
          </a:p>
          <a:p>
            <a:pPr algn="l" rtl="0"/>
            <a:r>
              <a:rPr lang="en-US" sz="3600" kern="1200" dirty="0" smtClean="0">
                <a:solidFill>
                  <a:srgbClr val="002060"/>
                </a:solidFill>
                <a:latin typeface="Calibri"/>
                <a:ea typeface="+mn-ea"/>
                <a:cs typeface="+mn-cs"/>
              </a:rPr>
              <a:t>takes</a:t>
            </a:r>
            <a:r>
              <a:rPr lang="en-US" sz="3600" kern="1200" dirty="0" smtClean="0">
                <a:solidFill>
                  <a:srgbClr val="CC6600"/>
                </a:solidFill>
                <a:latin typeface="Calibri"/>
                <a:ea typeface="+mn-ea"/>
                <a:cs typeface="+mn-cs"/>
              </a:rPr>
              <a:t> </a:t>
            </a:r>
            <a:r>
              <a:rPr lang="en-US" sz="4000" b="1" kern="1200" dirty="0">
                <a:solidFill>
                  <a:srgbClr val="CC6600"/>
                </a:solidFill>
                <a:latin typeface="Calibri"/>
                <a:ea typeface="+mn-ea"/>
                <a:cs typeface="+mn-cs"/>
              </a:rPr>
              <a:t>.2 </a:t>
            </a:r>
            <a:r>
              <a:rPr lang="en-US" sz="3600" kern="1200" dirty="0">
                <a:solidFill>
                  <a:srgbClr val="002060"/>
                </a:solidFill>
                <a:latin typeface="Calibri"/>
                <a:ea typeface="+mn-ea"/>
                <a:cs typeface="+mn-cs"/>
              </a:rPr>
              <a:t>second to find data; </a:t>
            </a:r>
            <a:endParaRPr lang="en-US" sz="3600" kern="1200" dirty="0" smtClean="0">
              <a:solidFill>
                <a:srgbClr val="002060"/>
              </a:solidFill>
              <a:latin typeface="Calibri"/>
              <a:ea typeface="+mn-ea"/>
              <a:cs typeface="+mn-cs"/>
            </a:endParaRPr>
          </a:p>
          <a:p>
            <a:pPr algn="l" rtl="0"/>
            <a:r>
              <a:rPr lang="en-US" sz="3600" kern="1200" dirty="0" smtClean="0">
                <a:solidFill>
                  <a:srgbClr val="002060"/>
                </a:solidFill>
                <a:latin typeface="Calibri"/>
                <a:ea typeface="+mn-ea"/>
                <a:cs typeface="+mn-cs"/>
              </a:rPr>
              <a:t>holds </a:t>
            </a:r>
            <a:r>
              <a:rPr lang="en-US" sz="3600" kern="1200" dirty="0">
                <a:solidFill>
                  <a:srgbClr val="002060"/>
                </a:solidFill>
                <a:latin typeface="Calibri"/>
                <a:ea typeface="+mn-ea"/>
                <a:cs typeface="+mn-cs"/>
              </a:rPr>
              <a:t>up to </a:t>
            </a:r>
            <a:r>
              <a:rPr lang="en-US" sz="4000" b="1" kern="1200" dirty="0">
                <a:solidFill>
                  <a:srgbClr val="CC6600"/>
                </a:solidFill>
                <a:latin typeface="Calibri"/>
                <a:ea typeface="+mn-ea"/>
                <a:cs typeface="+mn-cs"/>
              </a:rPr>
              <a:t>1.44</a:t>
            </a:r>
            <a:r>
              <a:rPr lang="en-US" sz="3600" kern="1200" dirty="0">
                <a:solidFill>
                  <a:srgbClr val="002060"/>
                </a:solidFill>
                <a:latin typeface="Calibri"/>
                <a:ea typeface="+mn-ea"/>
                <a:cs typeface="+mn-cs"/>
              </a:rPr>
              <a:t> MB </a:t>
            </a:r>
            <a:r>
              <a:rPr lang="en-US" sz="3600" kern="1200" dirty="0" smtClean="0">
                <a:solidFill>
                  <a:srgbClr val="002060"/>
                </a:solidFill>
                <a:latin typeface="Calibri"/>
                <a:ea typeface="+mn-ea"/>
                <a:cs typeface="+mn-cs"/>
              </a:rPr>
              <a:t>data</a:t>
            </a:r>
          </a:p>
          <a:p>
            <a:pPr algn="l" rtl="0"/>
            <a:endParaRPr lang="en-US" sz="3200" kern="1200" dirty="0">
              <a:solidFill>
                <a:srgbClr val="002060"/>
              </a:solidFill>
              <a:latin typeface="Calibri"/>
              <a:ea typeface="+mn-ea"/>
              <a:cs typeface="+mn-cs"/>
            </a:endParaRPr>
          </a:p>
          <a:p>
            <a:pPr algn="l" rtl="0"/>
            <a:endParaRPr lang="en-US" sz="1400" kern="1200" dirty="0">
              <a:solidFill>
                <a:prstClr val="black"/>
              </a:solidFill>
              <a:latin typeface="Calibri"/>
              <a:ea typeface="+mn-ea"/>
              <a:cs typeface="+mn-cs"/>
            </a:endParaRPr>
          </a:p>
          <a:p>
            <a:pPr algn="l" rtl="0"/>
            <a:r>
              <a:rPr lang="en-US" sz="3600" b="1" kern="1200" dirty="0">
                <a:solidFill>
                  <a:prstClr val="black"/>
                </a:solidFill>
                <a:latin typeface="Calibri"/>
                <a:ea typeface="+mn-ea"/>
                <a:cs typeface="+mn-cs"/>
              </a:rPr>
              <a:t>ZIP disk </a:t>
            </a:r>
            <a:r>
              <a:rPr lang="en-US" sz="3600" kern="1200" dirty="0">
                <a:solidFill>
                  <a:prstClr val="black"/>
                </a:solidFill>
                <a:latin typeface="Calibri"/>
                <a:ea typeface="+mn-ea"/>
                <a:cs typeface="+mn-cs"/>
              </a:rPr>
              <a:t>is an example </a:t>
            </a:r>
            <a:endParaRPr lang="en-US" sz="3600" kern="1200" dirty="0" smtClean="0">
              <a:solidFill>
                <a:prstClr val="black"/>
              </a:solidFill>
              <a:latin typeface="Calibri"/>
              <a:ea typeface="+mn-ea"/>
              <a:cs typeface="+mn-cs"/>
            </a:endParaRPr>
          </a:p>
          <a:p>
            <a:pPr algn="l" rtl="0"/>
            <a:r>
              <a:rPr lang="en-US" sz="3600" kern="1200" dirty="0" smtClean="0">
                <a:solidFill>
                  <a:prstClr val="black"/>
                </a:solidFill>
                <a:latin typeface="Calibri"/>
                <a:ea typeface="+mn-ea"/>
                <a:cs typeface="+mn-cs"/>
              </a:rPr>
              <a:t>high-capacity </a:t>
            </a:r>
            <a:r>
              <a:rPr lang="en-US" sz="3600" kern="1200" dirty="0">
                <a:solidFill>
                  <a:prstClr val="black"/>
                </a:solidFill>
                <a:latin typeface="Calibri"/>
                <a:ea typeface="+mn-ea"/>
                <a:cs typeface="+mn-cs"/>
              </a:rPr>
              <a:t>floppy </a:t>
            </a:r>
            <a:r>
              <a:rPr lang="en-US" sz="3600" kern="1200" dirty="0" smtClean="0">
                <a:solidFill>
                  <a:prstClr val="black"/>
                </a:solidFill>
                <a:latin typeface="Calibri"/>
                <a:ea typeface="+mn-ea"/>
                <a:cs typeface="+mn-cs"/>
              </a:rPr>
              <a:t>disk </a:t>
            </a:r>
          </a:p>
          <a:p>
            <a:pPr algn="l" rtl="0"/>
            <a:r>
              <a:rPr lang="en-US" sz="3600" kern="1200" dirty="0" smtClean="0">
                <a:solidFill>
                  <a:prstClr val="black"/>
                </a:solidFill>
                <a:latin typeface="Calibri"/>
                <a:ea typeface="+mn-ea"/>
                <a:cs typeface="+mn-cs"/>
              </a:rPr>
              <a:t>(~</a:t>
            </a:r>
            <a:r>
              <a:rPr lang="en-US" sz="4000" b="1" kern="1200" dirty="0" smtClean="0">
                <a:solidFill>
                  <a:srgbClr val="CC6600"/>
                </a:solidFill>
                <a:latin typeface="Calibri"/>
                <a:ea typeface="+mn-ea"/>
                <a:cs typeface="+mn-cs"/>
              </a:rPr>
              <a:t>100</a:t>
            </a:r>
            <a:r>
              <a:rPr lang="en-US" sz="3600" kern="1200" dirty="0" smtClean="0">
                <a:solidFill>
                  <a:prstClr val="black"/>
                </a:solidFill>
                <a:latin typeface="Calibri"/>
                <a:ea typeface="+mn-ea"/>
                <a:cs typeface="+mn-cs"/>
              </a:rPr>
              <a:t> MB)</a:t>
            </a:r>
            <a:endParaRPr lang="en-US" sz="3600" kern="1200" dirty="0">
              <a:solidFill>
                <a:prstClr val="black"/>
              </a:solidFill>
              <a:latin typeface="Calibri"/>
              <a:ea typeface="+mn-ea"/>
              <a:cs typeface="+mn-cs"/>
            </a:endParaRPr>
          </a:p>
        </p:txBody>
      </p:sp>
      <p:pic>
        <p:nvPicPr>
          <p:cNvPr id="2050" name="Picture 2" descr="F:\ICT fundamentals\Sawyer\chapter05images\saw8293x_p0525aL.jpg"/>
          <p:cNvPicPr>
            <a:picLocks noChangeAspect="1" noChangeArrowheads="1"/>
          </p:cNvPicPr>
          <p:nvPr/>
        </p:nvPicPr>
        <p:blipFill>
          <a:blip r:embed="rId3"/>
          <a:srcRect/>
          <a:stretch>
            <a:fillRect/>
          </a:stretch>
        </p:blipFill>
        <p:spPr bwMode="auto">
          <a:xfrm>
            <a:off x="6705600" y="1993707"/>
            <a:ext cx="2438400" cy="4864293"/>
          </a:xfrm>
          <a:prstGeom prst="rect">
            <a:avLst/>
          </a:prstGeom>
          <a:noFill/>
        </p:spPr>
      </p:pic>
      <p:pic>
        <p:nvPicPr>
          <p:cNvPr id="2052" name="Picture 4"/>
          <p:cNvPicPr>
            <a:picLocks noChangeAspect="1" noChangeArrowheads="1"/>
          </p:cNvPicPr>
          <p:nvPr/>
        </p:nvPicPr>
        <p:blipFill>
          <a:blip r:embed="rId4"/>
          <a:srcRect/>
          <a:stretch>
            <a:fillRect/>
          </a:stretch>
        </p:blipFill>
        <p:spPr bwMode="auto">
          <a:xfrm>
            <a:off x="4634865" y="4561082"/>
            <a:ext cx="1974727" cy="19458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0" y="1"/>
            <a:ext cx="6705600" cy="1143000"/>
          </a:xfrm>
          <a:prstGeom prst="rect">
            <a:avLst/>
          </a:prstGeom>
          <a:ln>
            <a:noFill/>
          </a:ln>
        </p:spPr>
        <p:txBody>
          <a:bodyPr>
            <a:noAutofit/>
          </a:bodyPr>
          <a:lstStyle/>
          <a:p>
            <a:pPr marL="0" marR="0" lvl="0" indent="0" algn="l" defTabSz="914400" eaLnBrk="1" fontAlgn="auto" latinLnBrk="0" hangingPunct="1">
              <a:lnSpc>
                <a:spcPts val="6000"/>
              </a:lnSpc>
              <a:spcBef>
                <a:spcPts val="0"/>
              </a:spcBef>
              <a:spcAft>
                <a:spcPts val="0"/>
              </a:spcAft>
              <a:buClrTx/>
              <a:buSzTx/>
              <a:buFontTx/>
              <a:buNone/>
              <a:tabLst/>
              <a:defRPr/>
            </a:pPr>
            <a:r>
              <a:rPr lang="en-US" sz="7200" kern="0" dirty="0" smtClean="0">
                <a:solidFill>
                  <a:srgbClr val="CC6600"/>
                </a:solidFill>
                <a:effectLst/>
              </a:rPr>
              <a:t>    Hard disk</a:t>
            </a:r>
            <a:r>
              <a:rPr kumimoji="0" lang="en-US" sz="7200" b="1" i="0" u="none" strike="noStrike" kern="0" cap="none" spc="0" normalizeH="0" baseline="0" noProof="0" dirty="0" smtClean="0">
                <a:ln>
                  <a:noFill/>
                </a:ln>
                <a:solidFill>
                  <a:srgbClr val="CC6600"/>
                </a:solidFill>
                <a:effectLst/>
                <a:uLnTx/>
                <a:uFillTx/>
              </a:rPr>
              <a:t>:</a:t>
            </a:r>
            <a:endParaRPr kumimoji="0" lang="en-US" sz="6600" b="0" i="0" u="none" strike="noStrike" kern="0" cap="none" spc="0" normalizeH="0" baseline="0" noProof="0" dirty="0">
              <a:ln>
                <a:noFill/>
              </a:ln>
              <a:solidFill>
                <a:srgbClr val="CC6600"/>
              </a:solidFill>
              <a:effectLst/>
              <a:uLnTx/>
              <a:uFillTx/>
            </a:endParaRPr>
          </a:p>
        </p:txBody>
      </p:sp>
      <p:pic>
        <p:nvPicPr>
          <p:cNvPr id="1026" name="Picture 2"/>
          <p:cNvPicPr>
            <a:picLocks noChangeAspect="1" noChangeArrowheads="1"/>
          </p:cNvPicPr>
          <p:nvPr/>
        </p:nvPicPr>
        <p:blipFill>
          <a:blip r:embed="rId3"/>
          <a:srcRect/>
          <a:stretch>
            <a:fillRect/>
          </a:stretch>
        </p:blipFill>
        <p:spPr bwMode="auto">
          <a:xfrm>
            <a:off x="762000" y="1219200"/>
            <a:ext cx="5334000" cy="4757928"/>
          </a:xfrm>
          <a:prstGeom prst="rect">
            <a:avLst/>
          </a:prstGeom>
          <a:noFill/>
          <a:ln w="9525">
            <a:noFill/>
            <a:miter lim="800000"/>
            <a:headEnd/>
            <a:tailEnd/>
          </a:ln>
          <a:effectLst/>
        </p:spPr>
      </p:pic>
      <p:sp>
        <p:nvSpPr>
          <p:cNvPr id="7" name="Rectangle 6"/>
          <p:cNvSpPr/>
          <p:nvPr/>
        </p:nvSpPr>
        <p:spPr>
          <a:xfrm>
            <a:off x="685800" y="6096000"/>
            <a:ext cx="8291885" cy="861774"/>
          </a:xfrm>
          <a:prstGeom prst="rect">
            <a:avLst/>
          </a:prstGeom>
        </p:spPr>
        <p:txBody>
          <a:bodyPr wrap="none">
            <a:spAutoFit/>
          </a:bodyPr>
          <a:lstStyle/>
          <a:p>
            <a:r>
              <a:rPr lang="en-US" sz="3200" dirty="0" smtClean="0">
                <a:solidFill>
                  <a:prstClr val="black"/>
                </a:solidFill>
              </a:rPr>
              <a:t>Photo credits: </a:t>
            </a:r>
            <a:r>
              <a:rPr lang="en-US" sz="3200" dirty="0" smtClean="0">
                <a:solidFill>
                  <a:prstClr val="black"/>
                </a:solidFill>
                <a:hlinkClick r:id="rId4"/>
              </a:rPr>
              <a:t>http://preview.tinyurl.com/6aj52l</a:t>
            </a:r>
            <a:r>
              <a:rPr lang="en-US" sz="3200" dirty="0" smtClean="0">
                <a:solidFill>
                  <a:prstClr val="black"/>
                </a:solidFill>
              </a:rPr>
              <a:t> </a:t>
            </a:r>
          </a:p>
          <a:p>
            <a:endParaRPr lang="th-TH"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81000" y="304800"/>
            <a:ext cx="8229600" cy="3639458"/>
          </a:xfrm>
          <a:prstGeom prst="rect">
            <a:avLst/>
          </a:prstGeom>
          <a:noFill/>
        </p:spPr>
        <p:txBody>
          <a:bodyPr wrap="square" rtlCol="0">
            <a:spAutoFit/>
          </a:bodyPr>
          <a:lstStyle/>
          <a:p>
            <a:pPr algn="l" rtl="0"/>
            <a:r>
              <a:rPr lang="en-US" sz="4400" b="1" kern="1200" dirty="0" smtClean="0">
                <a:solidFill>
                  <a:srgbClr val="FF0000"/>
                </a:solidFill>
                <a:latin typeface="Calibri"/>
                <a:ea typeface="+mn-ea"/>
                <a:cs typeface="+mn-cs"/>
              </a:rPr>
              <a:t>Hard disk </a:t>
            </a:r>
            <a:r>
              <a:rPr lang="en-US" sz="4400" b="1" kern="1200" dirty="0">
                <a:solidFill>
                  <a:srgbClr val="FF0000"/>
                </a:solidFill>
                <a:latin typeface="Calibri"/>
                <a:ea typeface="+mn-ea"/>
                <a:cs typeface="+mn-cs"/>
              </a:rPr>
              <a:t>drive </a:t>
            </a:r>
            <a:endParaRPr lang="en-US" sz="4400" b="1" kern="1200" dirty="0" smtClean="0">
              <a:solidFill>
                <a:srgbClr val="FF0000"/>
              </a:solidFill>
              <a:latin typeface="Calibri"/>
              <a:ea typeface="+mn-ea"/>
              <a:cs typeface="+mn-cs"/>
            </a:endParaRPr>
          </a:p>
          <a:p>
            <a:pPr algn="l" rtl="0"/>
            <a:endParaRPr lang="en-US" sz="1050" b="1" kern="1200" dirty="0">
              <a:solidFill>
                <a:srgbClr val="FF0000"/>
              </a:solidFill>
              <a:latin typeface="Calibri"/>
              <a:ea typeface="+mn-ea"/>
              <a:cs typeface="+mn-cs"/>
            </a:endParaRPr>
          </a:p>
          <a:p>
            <a:pPr algn="l" rtl="0"/>
            <a:r>
              <a:rPr lang="en-US" sz="3600" kern="1200" dirty="0">
                <a:solidFill>
                  <a:srgbClr val="002060"/>
                </a:solidFill>
                <a:latin typeface="Calibri"/>
                <a:ea typeface="+mn-ea"/>
                <a:cs typeface="+mn-cs"/>
              </a:rPr>
              <a:t>spins at </a:t>
            </a:r>
            <a:r>
              <a:rPr lang="en-US" sz="4000" b="1" kern="1200" dirty="0" smtClean="0">
                <a:solidFill>
                  <a:srgbClr val="CC6600"/>
                </a:solidFill>
                <a:latin typeface="Calibri"/>
                <a:ea typeface="+mn-ea"/>
                <a:cs typeface="+mn-cs"/>
              </a:rPr>
              <a:t>5400, 7200, 10000, 15000</a:t>
            </a:r>
            <a:r>
              <a:rPr lang="en-US" sz="3600" kern="1200" dirty="0" smtClean="0">
                <a:solidFill>
                  <a:srgbClr val="002060"/>
                </a:solidFill>
                <a:latin typeface="Calibri"/>
                <a:ea typeface="+mn-ea"/>
                <a:cs typeface="+mn-cs"/>
              </a:rPr>
              <a:t> </a:t>
            </a:r>
            <a:r>
              <a:rPr lang="en-US" sz="3600" kern="1200" dirty="0">
                <a:solidFill>
                  <a:srgbClr val="002060"/>
                </a:solidFill>
                <a:latin typeface="Calibri"/>
                <a:ea typeface="+mn-ea"/>
                <a:cs typeface="+mn-cs"/>
              </a:rPr>
              <a:t>RPM; </a:t>
            </a:r>
          </a:p>
          <a:p>
            <a:pPr algn="l" rtl="0"/>
            <a:r>
              <a:rPr lang="en-US" sz="3600" kern="1200" dirty="0">
                <a:solidFill>
                  <a:srgbClr val="002060"/>
                </a:solidFill>
                <a:latin typeface="Calibri"/>
                <a:ea typeface="+mn-ea"/>
                <a:cs typeface="+mn-cs"/>
              </a:rPr>
              <a:t>takes</a:t>
            </a:r>
            <a:r>
              <a:rPr lang="en-US" sz="3600" kern="1200" dirty="0">
                <a:solidFill>
                  <a:srgbClr val="CC6600"/>
                </a:solidFill>
                <a:latin typeface="Calibri"/>
                <a:ea typeface="+mn-ea"/>
                <a:cs typeface="+mn-cs"/>
              </a:rPr>
              <a:t> </a:t>
            </a:r>
            <a:r>
              <a:rPr lang="en-US" sz="4000" b="1" dirty="0" smtClean="0">
                <a:solidFill>
                  <a:srgbClr val="CC6600"/>
                </a:solidFill>
                <a:latin typeface="Calibri"/>
              </a:rPr>
              <a:t>6 to 12 </a:t>
            </a:r>
            <a:r>
              <a:rPr lang="en-US" sz="3600" dirty="0" smtClean="0">
                <a:solidFill>
                  <a:srgbClr val="002060"/>
                </a:solidFill>
                <a:latin typeface="Calibri"/>
              </a:rPr>
              <a:t>milliseconds </a:t>
            </a:r>
            <a:r>
              <a:rPr lang="en-US" sz="3600" kern="1200" dirty="0" smtClean="0">
                <a:solidFill>
                  <a:srgbClr val="002060"/>
                </a:solidFill>
                <a:latin typeface="Calibri"/>
                <a:ea typeface="+mn-ea"/>
                <a:cs typeface="+mn-cs"/>
              </a:rPr>
              <a:t>to </a:t>
            </a:r>
            <a:r>
              <a:rPr lang="en-US" sz="3600" kern="1200" dirty="0">
                <a:solidFill>
                  <a:srgbClr val="002060"/>
                </a:solidFill>
                <a:latin typeface="Calibri"/>
                <a:ea typeface="+mn-ea"/>
                <a:cs typeface="+mn-cs"/>
              </a:rPr>
              <a:t>find data; </a:t>
            </a:r>
          </a:p>
          <a:p>
            <a:pPr algn="l" rtl="0"/>
            <a:r>
              <a:rPr lang="en-US" sz="3600" kern="1200" dirty="0">
                <a:solidFill>
                  <a:srgbClr val="002060"/>
                </a:solidFill>
                <a:latin typeface="Calibri"/>
                <a:ea typeface="+mn-ea"/>
                <a:cs typeface="+mn-cs"/>
              </a:rPr>
              <a:t>holds up to </a:t>
            </a:r>
            <a:r>
              <a:rPr lang="en-US" sz="4000" b="1" kern="1200" dirty="0" smtClean="0">
                <a:solidFill>
                  <a:srgbClr val="CC6600"/>
                </a:solidFill>
                <a:latin typeface="Calibri"/>
                <a:ea typeface="+mn-ea"/>
                <a:cs typeface="+mn-cs"/>
              </a:rPr>
              <a:t>1.5 </a:t>
            </a:r>
            <a:r>
              <a:rPr lang="en-US" sz="3600" dirty="0" smtClean="0">
                <a:solidFill>
                  <a:srgbClr val="002060"/>
                </a:solidFill>
                <a:latin typeface="Calibri"/>
              </a:rPr>
              <a:t>T</a:t>
            </a:r>
            <a:r>
              <a:rPr lang="en-US" sz="3600" kern="1200" dirty="0" smtClean="0">
                <a:solidFill>
                  <a:srgbClr val="002060"/>
                </a:solidFill>
                <a:latin typeface="Calibri"/>
                <a:ea typeface="+mn-ea"/>
                <a:cs typeface="+mn-cs"/>
              </a:rPr>
              <a:t>B data</a:t>
            </a:r>
          </a:p>
          <a:p>
            <a:pPr algn="l" rtl="0"/>
            <a:endParaRPr lang="en-US" sz="2000" dirty="0" smtClean="0">
              <a:solidFill>
                <a:srgbClr val="002060"/>
              </a:solidFill>
              <a:latin typeface="Calibri"/>
            </a:endParaRPr>
          </a:p>
          <a:p>
            <a:pPr algn="l" rtl="0"/>
            <a:r>
              <a:rPr lang="en-US" sz="3600" b="1" kern="1200" dirty="0" smtClean="0">
                <a:solidFill>
                  <a:schemeClr val="bg1"/>
                </a:solidFill>
                <a:latin typeface="Calibri"/>
                <a:ea typeface="+mn-ea"/>
                <a:cs typeface="+mn-cs"/>
              </a:rPr>
              <a:t>Most commonly used storage media</a:t>
            </a:r>
            <a:endParaRPr lang="en-US" sz="3600" b="1" kern="1200" dirty="0">
              <a:solidFill>
                <a:schemeClr val="bg1"/>
              </a:solidFill>
              <a:latin typeface="Calibri"/>
              <a:ea typeface="+mn-ea"/>
              <a:cs typeface="+mn-cs"/>
            </a:endParaRPr>
          </a:p>
        </p:txBody>
      </p:sp>
      <p:pic>
        <p:nvPicPr>
          <p:cNvPr id="4" name="Picture 1032" descr="saw85558_0524"/>
          <p:cNvPicPr>
            <a:picLocks noChangeAspect="1" noChangeArrowheads="1"/>
          </p:cNvPicPr>
          <p:nvPr/>
        </p:nvPicPr>
        <p:blipFill>
          <a:blip r:embed="rId3"/>
          <a:srcRect/>
          <a:stretch>
            <a:fillRect/>
          </a:stretch>
        </p:blipFill>
        <p:spPr>
          <a:xfrm>
            <a:off x="228600" y="3962400"/>
            <a:ext cx="7543800" cy="2633663"/>
          </a:xfrm>
          <a:prstGeom prst="rect">
            <a:avLst/>
          </a:prstGeom>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5" descr="D:\My Documents\!books\norton im\chapter 6\tape.tif"/>
          <p:cNvPicPr>
            <a:picLocks noChangeAspect="1" noChangeArrowheads="1"/>
          </p:cNvPicPr>
          <p:nvPr/>
        </p:nvPicPr>
        <p:blipFill>
          <a:blip r:embed="rId3"/>
          <a:srcRect/>
          <a:stretch>
            <a:fillRect/>
          </a:stretch>
        </p:blipFill>
        <p:spPr bwMode="auto">
          <a:xfrm>
            <a:off x="5257800" y="0"/>
            <a:ext cx="3886200" cy="2286000"/>
          </a:xfrm>
          <a:prstGeom prst="rect">
            <a:avLst/>
          </a:prstGeom>
          <a:noFill/>
        </p:spPr>
      </p:pic>
      <p:sp>
        <p:nvSpPr>
          <p:cNvPr id="4" name="Title 1"/>
          <p:cNvSpPr>
            <a:spLocks noGrp="1"/>
          </p:cNvSpPr>
          <p:nvPr>
            <p:ph type="ctrTitle"/>
          </p:nvPr>
        </p:nvSpPr>
        <p:spPr>
          <a:xfrm>
            <a:off x="0" y="0"/>
            <a:ext cx="5257800" cy="1470025"/>
          </a:xfrm>
          <a:prstGeom prst="rect">
            <a:avLst/>
          </a:prstGeom>
          <a:ln>
            <a:noFill/>
          </a:ln>
        </p:spPr>
        <p:txBody>
          <a:bodyPr>
            <a:noAutofit/>
          </a:bodyPr>
          <a:lstStyle/>
          <a:p>
            <a:pPr marL="0" marR="0" lvl="0" indent="0" algn="ctr" defTabSz="914400" eaLnBrk="1" fontAlgn="auto" latinLnBrk="0" hangingPunct="1">
              <a:lnSpc>
                <a:spcPts val="6000"/>
              </a:lnSpc>
              <a:spcBef>
                <a:spcPts val="0"/>
              </a:spcBef>
              <a:spcAft>
                <a:spcPts val="0"/>
              </a:spcAft>
              <a:buClrTx/>
              <a:buSzTx/>
              <a:buFontTx/>
              <a:buNone/>
              <a:tabLst/>
              <a:defRPr/>
            </a:pPr>
            <a:r>
              <a:rPr kumimoji="0" lang="en-US" sz="7200" b="1" i="0" u="none" strike="noStrike" kern="0" cap="none" spc="0" normalizeH="0" baseline="0" noProof="0" dirty="0" smtClean="0">
                <a:ln>
                  <a:noFill/>
                </a:ln>
                <a:solidFill>
                  <a:srgbClr val="CC6600"/>
                </a:solidFill>
                <a:effectLst/>
                <a:uLnTx/>
                <a:uFillTx/>
              </a:rPr>
              <a:t>Tape drive:</a:t>
            </a:r>
            <a:endParaRPr kumimoji="0" lang="en-US" sz="6600" b="0" i="0" u="none" strike="noStrike" kern="0" cap="none" spc="0" normalizeH="0" baseline="0" noProof="0" dirty="0">
              <a:ln>
                <a:noFill/>
              </a:ln>
              <a:solidFill>
                <a:srgbClr val="CC6600"/>
              </a:solidFill>
              <a:effectLst/>
              <a:uLnTx/>
              <a:uFillTx/>
            </a:endParaRPr>
          </a:p>
        </p:txBody>
      </p:sp>
      <p:sp>
        <p:nvSpPr>
          <p:cNvPr id="5" name="TextBox 4"/>
          <p:cNvSpPr txBox="1"/>
          <p:nvPr/>
        </p:nvSpPr>
        <p:spPr>
          <a:xfrm>
            <a:off x="533400" y="2209800"/>
            <a:ext cx="7848600" cy="3539430"/>
          </a:xfrm>
          <a:prstGeom prst="rect">
            <a:avLst/>
          </a:prstGeom>
          <a:noFill/>
        </p:spPr>
        <p:txBody>
          <a:bodyPr wrap="square" rtlCol="0">
            <a:spAutoFit/>
          </a:bodyPr>
          <a:lstStyle/>
          <a:p>
            <a:pPr algn="l" rtl="0"/>
            <a:r>
              <a:rPr lang="en-US" sz="4400" b="1" kern="1200" dirty="0" smtClean="0">
                <a:solidFill>
                  <a:srgbClr val="FF0000"/>
                </a:solidFill>
                <a:latin typeface="Calibri"/>
                <a:ea typeface="+mn-ea"/>
                <a:cs typeface="+mn-cs"/>
              </a:rPr>
              <a:t>Sequential access (not random)</a:t>
            </a:r>
            <a:endParaRPr lang="en-US" sz="4400" b="1" kern="1200" dirty="0">
              <a:solidFill>
                <a:srgbClr val="FF0000"/>
              </a:solidFill>
              <a:latin typeface="Calibri"/>
              <a:ea typeface="+mn-ea"/>
              <a:cs typeface="+mn-cs"/>
            </a:endParaRPr>
          </a:p>
          <a:p>
            <a:pPr algn="l" rtl="0"/>
            <a:r>
              <a:rPr lang="en-US" sz="3600" kern="1200" dirty="0" smtClean="0">
                <a:solidFill>
                  <a:schemeClr val="bg1"/>
                </a:solidFill>
                <a:latin typeface="Calibri"/>
                <a:ea typeface="+mn-ea"/>
                <a:cs typeface="+mn-cs"/>
              </a:rPr>
              <a:t>Can store very large amounts of data</a:t>
            </a:r>
          </a:p>
          <a:p>
            <a:pPr algn="l" rtl="0"/>
            <a:endParaRPr lang="en-US" sz="3600" dirty="0" smtClean="0">
              <a:solidFill>
                <a:schemeClr val="bg1"/>
              </a:solidFill>
              <a:latin typeface="Calibri"/>
            </a:endParaRPr>
          </a:p>
          <a:p>
            <a:pPr algn="l" rtl="0"/>
            <a:r>
              <a:rPr lang="en-US" sz="3600" b="1" kern="1200" dirty="0" smtClean="0">
                <a:solidFill>
                  <a:schemeClr val="bg1"/>
                </a:solidFill>
                <a:latin typeface="Calibri"/>
                <a:ea typeface="+mn-ea"/>
                <a:cs typeface="+mn-cs"/>
              </a:rPr>
              <a:t>Commonly used for:</a:t>
            </a:r>
          </a:p>
          <a:p>
            <a:pPr algn="l" rtl="0"/>
            <a:r>
              <a:rPr lang="en-US" sz="3600" dirty="0" smtClean="0">
                <a:solidFill>
                  <a:srgbClr val="002060"/>
                </a:solidFill>
                <a:latin typeface="Calibri"/>
              </a:rPr>
              <a:t>Backups</a:t>
            </a:r>
          </a:p>
          <a:p>
            <a:pPr algn="l" rtl="0"/>
            <a:r>
              <a:rPr lang="en-US" sz="3600" kern="1200" dirty="0" smtClean="0">
                <a:solidFill>
                  <a:srgbClr val="002060"/>
                </a:solidFill>
                <a:latin typeface="Calibri"/>
                <a:ea typeface="+mn-ea"/>
                <a:cs typeface="+mn-cs"/>
              </a:rPr>
              <a:t>Infrequently used data</a:t>
            </a:r>
            <a:endParaRPr lang="en-US" sz="3600" kern="1200" dirty="0">
              <a:solidFill>
                <a:srgbClr val="002060"/>
              </a:solidFill>
              <a:latin typeface="Calibri"/>
              <a:ea typeface="+mn-ea"/>
              <a:cs typeface="+mn-cs"/>
            </a:endParaRPr>
          </a:p>
        </p:txBody>
      </p:sp>
      <p:pic>
        <p:nvPicPr>
          <p:cNvPr id="3074" name="Picture 2" descr="F:\ICT fundamentals\Sawyer\chapter05images\saw8293x_p0531.jpg"/>
          <p:cNvPicPr>
            <a:picLocks noChangeAspect="1" noChangeArrowheads="1"/>
          </p:cNvPicPr>
          <p:nvPr/>
        </p:nvPicPr>
        <p:blipFill>
          <a:blip r:embed="rId4" cstate="print"/>
          <a:srcRect/>
          <a:stretch>
            <a:fillRect/>
          </a:stretch>
        </p:blipFill>
        <p:spPr bwMode="auto">
          <a:xfrm>
            <a:off x="5715000" y="3886200"/>
            <a:ext cx="2971800" cy="1643063"/>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14400"/>
            <a:ext cx="8077200" cy="1470025"/>
          </a:xfrm>
        </p:spPr>
        <p:txBody>
          <a:bodyPr>
            <a:noAutofit/>
          </a:bodyPr>
          <a:lstStyle/>
          <a:p>
            <a:pPr>
              <a:lnSpc>
                <a:spcPts val="6000"/>
              </a:lnSpc>
            </a:pPr>
            <a:r>
              <a:rPr lang="en-US" sz="7200" dirty="0" smtClean="0">
                <a:solidFill>
                  <a:schemeClr val="accent6">
                    <a:lumMod val="75000"/>
                  </a:schemeClr>
                </a:solidFill>
              </a:rPr>
              <a:t>Optical </a:t>
            </a:r>
            <a:br>
              <a:rPr lang="en-US" sz="7200" dirty="0" smtClean="0">
                <a:solidFill>
                  <a:schemeClr val="accent6">
                    <a:lumMod val="75000"/>
                  </a:schemeClr>
                </a:solidFill>
              </a:rPr>
            </a:br>
            <a:r>
              <a:rPr lang="en-US" sz="7200" b="1" dirty="0" smtClean="0">
                <a:solidFill>
                  <a:schemeClr val="accent6">
                    <a:lumMod val="75000"/>
                  </a:schemeClr>
                </a:solidFill>
              </a:rPr>
              <a:t>storage</a:t>
            </a:r>
            <a:r>
              <a:rPr lang="en-US" sz="7200" dirty="0" smtClean="0">
                <a:solidFill>
                  <a:schemeClr val="accent6">
                    <a:lumMod val="75000"/>
                  </a:schemeClr>
                </a:solidFill>
              </a:rPr>
              <a:t> </a:t>
            </a:r>
            <a:r>
              <a:rPr lang="en-US" sz="6600" dirty="0" smtClean="0">
                <a:solidFill>
                  <a:schemeClr val="accent6">
                    <a:lumMod val="75000"/>
                  </a:schemeClr>
                </a:solidFill>
              </a:rPr>
              <a:t/>
            </a:r>
            <a:br>
              <a:rPr lang="en-US" sz="6600" dirty="0" smtClean="0">
                <a:solidFill>
                  <a:schemeClr val="accent6">
                    <a:lumMod val="75000"/>
                  </a:schemeClr>
                </a:solidFill>
              </a:rPr>
            </a:br>
            <a:endParaRPr lang="en-US" sz="6600" dirty="0">
              <a:solidFill>
                <a:schemeClr val="accent6">
                  <a:lumMod val="75000"/>
                </a:schemeClr>
              </a:solidFill>
            </a:endParaRPr>
          </a:p>
        </p:txBody>
      </p:sp>
      <p:pic>
        <p:nvPicPr>
          <p:cNvPr id="4" name="Picture 3" descr="735850_47235707.jpg"/>
          <p:cNvPicPr>
            <a:picLocks noChangeAspect="1"/>
          </p:cNvPicPr>
          <p:nvPr/>
        </p:nvPicPr>
        <p:blipFill>
          <a:blip r:embed="rId3" cstate="print"/>
          <a:stretch>
            <a:fillRect/>
          </a:stretch>
        </p:blipFill>
        <p:spPr>
          <a:xfrm>
            <a:off x="5029200" y="0"/>
            <a:ext cx="4114800" cy="3048000"/>
          </a:xfrm>
          <a:prstGeom prst="rect">
            <a:avLst/>
          </a:prstGeom>
        </p:spPr>
      </p:pic>
      <p:pic>
        <p:nvPicPr>
          <p:cNvPr id="7" name="Picture 6" descr="887682_43125624.jpg"/>
          <p:cNvPicPr>
            <a:picLocks noChangeAspect="1"/>
          </p:cNvPicPr>
          <p:nvPr/>
        </p:nvPicPr>
        <p:blipFill>
          <a:blip r:embed="rId4" cstate="print"/>
          <a:stretch>
            <a:fillRect/>
          </a:stretch>
        </p:blipFill>
        <p:spPr>
          <a:xfrm>
            <a:off x="0" y="3352800"/>
            <a:ext cx="9144000" cy="35052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225"/>
            <a:ext cx="8915400" cy="1470025"/>
          </a:xfrm>
        </p:spPr>
        <p:txBody>
          <a:bodyPr>
            <a:noAutofit/>
          </a:bodyPr>
          <a:lstStyle/>
          <a:p>
            <a:pPr algn="l">
              <a:lnSpc>
                <a:spcPts val="6000"/>
              </a:lnSpc>
            </a:pPr>
            <a:r>
              <a:rPr lang="en-US" sz="7200" b="1" dirty="0" smtClean="0">
                <a:solidFill>
                  <a:schemeClr val="accent6">
                    <a:lumMod val="75000"/>
                  </a:schemeClr>
                </a:solidFill>
              </a:rPr>
              <a:t>How they function:</a:t>
            </a:r>
            <a:endParaRPr lang="en-US" sz="6600" dirty="0">
              <a:solidFill>
                <a:schemeClr val="accent6">
                  <a:lumMod val="75000"/>
                </a:schemeClr>
              </a:solidFill>
            </a:endParaRPr>
          </a:p>
        </p:txBody>
      </p:sp>
      <p:sp>
        <p:nvSpPr>
          <p:cNvPr id="9" name="Rectangle 8"/>
          <p:cNvSpPr/>
          <p:nvPr/>
        </p:nvSpPr>
        <p:spPr>
          <a:xfrm>
            <a:off x="0" y="6096000"/>
            <a:ext cx="9144000" cy="584775"/>
          </a:xfrm>
          <a:prstGeom prst="rect">
            <a:avLst/>
          </a:prstGeom>
        </p:spPr>
        <p:txBody>
          <a:bodyPr wrap="square">
            <a:spAutoFit/>
          </a:bodyPr>
          <a:lstStyle/>
          <a:p>
            <a:pPr marL="0" lvl="2" algn="ctr">
              <a:spcBef>
                <a:spcPct val="20000"/>
              </a:spcBef>
            </a:pPr>
            <a:r>
              <a:rPr lang="en-US" sz="3200" dirty="0" smtClean="0">
                <a:solidFill>
                  <a:prstClr val="black"/>
                </a:solidFill>
              </a:rPr>
              <a:t>Lands (</a:t>
            </a:r>
            <a:r>
              <a:rPr lang="en-US" sz="3200" b="1" dirty="0" smtClean="0">
                <a:solidFill>
                  <a:srgbClr val="CC6600"/>
                </a:solidFill>
              </a:rPr>
              <a:t>1</a:t>
            </a:r>
            <a:r>
              <a:rPr lang="en-US" sz="3200" dirty="0" smtClean="0">
                <a:solidFill>
                  <a:prstClr val="black"/>
                </a:solidFill>
              </a:rPr>
              <a:t>s) reflect data; Pits (binary</a:t>
            </a:r>
            <a:r>
              <a:rPr lang="en-US" sz="3200" b="1" dirty="0" smtClean="0">
                <a:solidFill>
                  <a:srgbClr val="CC6600"/>
                </a:solidFill>
              </a:rPr>
              <a:t> 0</a:t>
            </a:r>
            <a:r>
              <a:rPr lang="en-US" sz="3200" dirty="0" smtClean="0">
                <a:solidFill>
                  <a:prstClr val="black"/>
                </a:solidFill>
              </a:rPr>
              <a:t>s) scatter data</a:t>
            </a:r>
            <a:endParaRPr lang="en-US" sz="3200" dirty="0">
              <a:solidFill>
                <a:prstClr val="black"/>
              </a:solidFill>
            </a:endParaRPr>
          </a:p>
        </p:txBody>
      </p:sp>
      <p:pic>
        <p:nvPicPr>
          <p:cNvPr id="7170" name="Picture 2"/>
          <p:cNvPicPr>
            <a:picLocks noChangeAspect="1" noChangeArrowheads="1"/>
          </p:cNvPicPr>
          <p:nvPr/>
        </p:nvPicPr>
        <p:blipFill>
          <a:blip r:embed="rId3"/>
          <a:srcRect b="5085"/>
          <a:stretch>
            <a:fillRect/>
          </a:stretch>
        </p:blipFill>
        <p:spPr bwMode="auto">
          <a:xfrm>
            <a:off x="1295400" y="1295400"/>
            <a:ext cx="6362360"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32" descr="E:\Powerpoint Presentations\Chap07\Chapter Figures\Fig7-23 mod 4a.jpg"/>
          <p:cNvPicPr>
            <a:picLocks noChangeAspect="1" noChangeArrowheads="1"/>
          </p:cNvPicPr>
          <p:nvPr/>
        </p:nvPicPr>
        <p:blipFill>
          <a:blip r:embed="rId3"/>
          <a:srcRect/>
          <a:stretch>
            <a:fillRect/>
          </a:stretch>
        </p:blipFill>
        <p:spPr bwMode="auto">
          <a:xfrm>
            <a:off x="0" y="-140134"/>
            <a:ext cx="9144000" cy="6998134"/>
          </a:xfrm>
          <a:prstGeom prst="rect">
            <a:avLst/>
          </a:prstGeom>
          <a:noFill/>
        </p:spPr>
      </p:pic>
      <p:sp>
        <p:nvSpPr>
          <p:cNvPr id="26" name="Text Box 37"/>
          <p:cNvSpPr txBox="1">
            <a:spLocks noChangeArrowheads="1"/>
          </p:cNvSpPr>
          <p:nvPr/>
        </p:nvSpPr>
        <p:spPr bwMode="auto">
          <a:xfrm>
            <a:off x="6324600" y="-76200"/>
            <a:ext cx="2738439" cy="1077218"/>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3200" b="1" kern="1200" dirty="0">
                <a:solidFill>
                  <a:srgbClr val="001932"/>
                </a:solidFill>
                <a:latin typeface="Arial" pitchFamily="34" charset="0"/>
                <a:ea typeface="+mn-ea"/>
                <a:cs typeface="+mn-cs"/>
              </a:rPr>
              <a:t>Compact disc label</a:t>
            </a:r>
          </a:p>
        </p:txBody>
      </p:sp>
      <p:sp>
        <p:nvSpPr>
          <p:cNvPr id="27" name="Line 38"/>
          <p:cNvSpPr>
            <a:spLocks noChangeShapeType="1"/>
          </p:cNvSpPr>
          <p:nvPr/>
        </p:nvSpPr>
        <p:spPr bwMode="auto">
          <a:xfrm flipH="1">
            <a:off x="5638800" y="381000"/>
            <a:ext cx="1064441" cy="274080"/>
          </a:xfrm>
          <a:prstGeom prst="line">
            <a:avLst/>
          </a:prstGeom>
          <a:noFill/>
          <a:ln w="57150">
            <a:solidFill>
              <a:srgbClr val="001932"/>
            </a:solidFill>
            <a:round/>
            <a:headEnd/>
            <a:tailEnd type="triangle" w="med" len="med"/>
          </a:ln>
          <a:effectLst/>
        </p:spPr>
        <p:txBody>
          <a:bodyPr wrap="square" anchor="ct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th-TH" sz="1800" b="1" i="0" u="none" strike="noStrike" kern="1200" cap="none" spc="0" normalizeH="0" baseline="0" noProof="0" smtClean="0">
              <a:ln>
                <a:noFill/>
              </a:ln>
              <a:solidFill>
                <a:srgbClr val="FFFFFF"/>
              </a:solidFill>
              <a:effectLst/>
              <a:uLnTx/>
              <a:uFillTx/>
              <a:latin typeface="Arial" pitchFamily="34" charset="0"/>
              <a:ea typeface="+mn-ea"/>
              <a:cs typeface="+mn-cs"/>
            </a:endParaRPr>
          </a:p>
        </p:txBody>
      </p:sp>
      <p:sp>
        <p:nvSpPr>
          <p:cNvPr id="28" name="Text Box 83"/>
          <p:cNvSpPr txBox="1">
            <a:spLocks noChangeArrowheads="1"/>
          </p:cNvSpPr>
          <p:nvPr/>
        </p:nvSpPr>
        <p:spPr bwMode="auto">
          <a:xfrm>
            <a:off x="914400" y="3048000"/>
            <a:ext cx="1354743" cy="523220"/>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lens</a:t>
            </a:r>
          </a:p>
        </p:txBody>
      </p:sp>
      <p:sp>
        <p:nvSpPr>
          <p:cNvPr id="29" name="Text Box 84"/>
          <p:cNvSpPr txBox="1">
            <a:spLocks noChangeArrowheads="1"/>
          </p:cNvSpPr>
          <p:nvPr/>
        </p:nvSpPr>
        <p:spPr bwMode="auto">
          <a:xfrm>
            <a:off x="6400800" y="2971800"/>
            <a:ext cx="1354743" cy="523220"/>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lens</a:t>
            </a:r>
          </a:p>
        </p:txBody>
      </p:sp>
      <p:sp>
        <p:nvSpPr>
          <p:cNvPr id="30" name="Text Box 85"/>
          <p:cNvSpPr txBox="1">
            <a:spLocks noChangeArrowheads="1"/>
          </p:cNvSpPr>
          <p:nvPr/>
        </p:nvSpPr>
        <p:spPr bwMode="auto">
          <a:xfrm>
            <a:off x="1064398" y="4038600"/>
            <a:ext cx="1602602" cy="523220"/>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prism</a:t>
            </a:r>
          </a:p>
        </p:txBody>
      </p:sp>
      <p:sp>
        <p:nvSpPr>
          <p:cNvPr id="31" name="Text Box 86"/>
          <p:cNvSpPr txBox="1">
            <a:spLocks noChangeArrowheads="1"/>
          </p:cNvSpPr>
          <p:nvPr/>
        </p:nvSpPr>
        <p:spPr bwMode="auto">
          <a:xfrm>
            <a:off x="5788798" y="4063425"/>
            <a:ext cx="1374002" cy="523220"/>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prism</a:t>
            </a:r>
          </a:p>
        </p:txBody>
      </p:sp>
      <p:sp>
        <p:nvSpPr>
          <p:cNvPr id="32" name="Text Box 87"/>
          <p:cNvSpPr txBox="1">
            <a:spLocks noChangeArrowheads="1"/>
          </p:cNvSpPr>
          <p:nvPr/>
        </p:nvSpPr>
        <p:spPr bwMode="auto">
          <a:xfrm>
            <a:off x="1219200" y="5399782"/>
            <a:ext cx="1524000" cy="954107"/>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laser diode</a:t>
            </a:r>
          </a:p>
        </p:txBody>
      </p:sp>
      <p:sp>
        <p:nvSpPr>
          <p:cNvPr id="33" name="Text Box 88"/>
          <p:cNvSpPr txBox="1">
            <a:spLocks noChangeArrowheads="1"/>
          </p:cNvSpPr>
          <p:nvPr/>
        </p:nvSpPr>
        <p:spPr bwMode="auto">
          <a:xfrm>
            <a:off x="5872161" y="5323582"/>
            <a:ext cx="1519239" cy="954107"/>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laser diode</a:t>
            </a:r>
          </a:p>
        </p:txBody>
      </p:sp>
      <p:sp>
        <p:nvSpPr>
          <p:cNvPr id="34" name="Text Box 104"/>
          <p:cNvSpPr txBox="1">
            <a:spLocks noChangeArrowheads="1"/>
          </p:cNvSpPr>
          <p:nvPr/>
        </p:nvSpPr>
        <p:spPr bwMode="auto">
          <a:xfrm>
            <a:off x="2824161" y="4831140"/>
            <a:ext cx="1824039" cy="1384995"/>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Light-sensing diode</a:t>
            </a:r>
          </a:p>
        </p:txBody>
      </p:sp>
      <p:sp>
        <p:nvSpPr>
          <p:cNvPr id="35" name="Text Box 105"/>
          <p:cNvSpPr txBox="1">
            <a:spLocks noChangeArrowheads="1"/>
          </p:cNvSpPr>
          <p:nvPr/>
        </p:nvSpPr>
        <p:spPr bwMode="auto">
          <a:xfrm>
            <a:off x="7162800" y="4876800"/>
            <a:ext cx="2209800" cy="1384995"/>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Light-sensing diode</a:t>
            </a:r>
          </a:p>
        </p:txBody>
      </p:sp>
      <p:sp>
        <p:nvSpPr>
          <p:cNvPr id="36" name="Text Box 119"/>
          <p:cNvSpPr txBox="1">
            <a:spLocks noChangeArrowheads="1"/>
          </p:cNvSpPr>
          <p:nvPr/>
        </p:nvSpPr>
        <p:spPr bwMode="auto">
          <a:xfrm>
            <a:off x="3276600" y="3276600"/>
            <a:ext cx="387069" cy="584775"/>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3200" b="1" kern="1200" dirty="0">
                <a:solidFill>
                  <a:srgbClr val="001932"/>
                </a:solidFill>
                <a:latin typeface="Arial" pitchFamily="34" charset="0"/>
                <a:ea typeface="+mn-ea"/>
                <a:cs typeface="+mn-cs"/>
              </a:rPr>
              <a:t>0</a:t>
            </a:r>
          </a:p>
        </p:txBody>
      </p:sp>
      <p:sp>
        <p:nvSpPr>
          <p:cNvPr id="37" name="Text Box 120"/>
          <p:cNvSpPr txBox="1">
            <a:spLocks noChangeArrowheads="1"/>
          </p:cNvSpPr>
          <p:nvPr/>
        </p:nvSpPr>
        <p:spPr bwMode="auto">
          <a:xfrm>
            <a:off x="7848600" y="3276600"/>
            <a:ext cx="387069" cy="584775"/>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3200" b="1" kern="1200" dirty="0">
                <a:solidFill>
                  <a:srgbClr val="001932"/>
                </a:solidFill>
                <a:latin typeface="Arial" pitchFamily="34" charset="0"/>
                <a:ea typeface="+mn-ea"/>
                <a:cs typeface="+mn-cs"/>
              </a:rPr>
              <a:t>1</a:t>
            </a:r>
          </a:p>
        </p:txBody>
      </p:sp>
      <p:sp>
        <p:nvSpPr>
          <p:cNvPr id="38" name="Text Box 125"/>
          <p:cNvSpPr txBox="1">
            <a:spLocks noChangeArrowheads="1"/>
          </p:cNvSpPr>
          <p:nvPr/>
        </p:nvSpPr>
        <p:spPr bwMode="auto">
          <a:xfrm>
            <a:off x="2766126" y="2590800"/>
            <a:ext cx="967674" cy="523220"/>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pit</a:t>
            </a:r>
          </a:p>
        </p:txBody>
      </p:sp>
      <p:sp>
        <p:nvSpPr>
          <p:cNvPr id="39" name="Line 126"/>
          <p:cNvSpPr>
            <a:spLocks noChangeShapeType="1"/>
          </p:cNvSpPr>
          <p:nvPr/>
        </p:nvSpPr>
        <p:spPr bwMode="auto">
          <a:xfrm flipH="1" flipV="1">
            <a:off x="1981200" y="2362200"/>
            <a:ext cx="990600" cy="533400"/>
          </a:xfrm>
          <a:prstGeom prst="line">
            <a:avLst/>
          </a:prstGeom>
          <a:noFill/>
          <a:ln w="57150">
            <a:solidFill>
              <a:srgbClr val="001932"/>
            </a:solidFill>
            <a:round/>
            <a:headEnd/>
            <a:tailEnd type="triangle" w="med" len="med"/>
          </a:ln>
          <a:effectLst/>
        </p:spPr>
        <p:txBody>
          <a:bodyPr wrap="square" anchor="ct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th-TH" sz="1800" b="1" i="0" u="none" strike="noStrike" kern="1200" cap="none" spc="0" normalizeH="0" baseline="0" noProof="0" smtClean="0">
              <a:ln>
                <a:noFill/>
              </a:ln>
              <a:solidFill>
                <a:srgbClr val="FFFFFF"/>
              </a:solidFill>
              <a:effectLst/>
              <a:uLnTx/>
              <a:uFillTx/>
              <a:latin typeface="Arial" pitchFamily="34" charset="0"/>
              <a:ea typeface="+mn-ea"/>
              <a:cs typeface="+mn-cs"/>
            </a:endParaRPr>
          </a:p>
        </p:txBody>
      </p:sp>
      <p:sp>
        <p:nvSpPr>
          <p:cNvPr id="40" name="Line 127"/>
          <p:cNvSpPr>
            <a:spLocks noChangeShapeType="1"/>
          </p:cNvSpPr>
          <p:nvPr/>
        </p:nvSpPr>
        <p:spPr bwMode="auto">
          <a:xfrm flipV="1">
            <a:off x="5562600" y="2438400"/>
            <a:ext cx="914400" cy="457200"/>
          </a:xfrm>
          <a:prstGeom prst="line">
            <a:avLst/>
          </a:prstGeom>
          <a:noFill/>
          <a:ln w="57150">
            <a:solidFill>
              <a:srgbClr val="001932"/>
            </a:solidFill>
            <a:round/>
            <a:headEnd/>
            <a:tailEnd type="triangle" w="med" len="med"/>
          </a:ln>
          <a:effectLst/>
        </p:spPr>
        <p:txBody>
          <a:bodyPr wrap="square" anchor="ct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th-TH" sz="1800" b="1" i="0" u="none" strike="noStrike" kern="1200" cap="none" spc="0" normalizeH="0" baseline="0" noProof="0" smtClean="0">
              <a:ln>
                <a:noFill/>
              </a:ln>
              <a:solidFill>
                <a:srgbClr val="FFFFFF"/>
              </a:solidFill>
              <a:effectLst/>
              <a:uLnTx/>
              <a:uFillTx/>
              <a:latin typeface="Arial" pitchFamily="34" charset="0"/>
              <a:ea typeface="+mn-ea"/>
              <a:cs typeface="+mn-cs"/>
            </a:endParaRPr>
          </a:p>
        </p:txBody>
      </p:sp>
      <p:sp>
        <p:nvSpPr>
          <p:cNvPr id="41" name="Text Box 128"/>
          <p:cNvSpPr txBox="1">
            <a:spLocks noChangeArrowheads="1"/>
          </p:cNvSpPr>
          <p:nvPr/>
        </p:nvSpPr>
        <p:spPr bwMode="auto">
          <a:xfrm>
            <a:off x="4500561" y="2667000"/>
            <a:ext cx="1214439" cy="523220"/>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land</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381000" y="1524000"/>
            <a:ext cx="6477000" cy="4525963"/>
          </a:xfrm>
        </p:spPr>
        <p:txBody>
          <a:bodyPr>
            <a:normAutofit/>
          </a:bodyPr>
          <a:lstStyle/>
          <a:p>
            <a:r>
              <a:rPr lang="en-US" sz="3600" b="1" dirty="0" smtClean="0">
                <a:solidFill>
                  <a:srgbClr val="C00000"/>
                </a:solidFill>
              </a:rPr>
              <a:t>CD-ROM</a:t>
            </a:r>
            <a:r>
              <a:rPr lang="en-US" dirty="0" smtClean="0"/>
              <a:t> (Capacity: </a:t>
            </a:r>
            <a:r>
              <a:rPr lang="en-US" sz="3600" b="1" dirty="0" smtClean="0">
                <a:solidFill>
                  <a:srgbClr val="CC6600"/>
                </a:solidFill>
              </a:rPr>
              <a:t>650</a:t>
            </a:r>
            <a:r>
              <a:rPr lang="en-US" dirty="0" smtClean="0"/>
              <a:t> MB)</a:t>
            </a:r>
          </a:p>
          <a:p>
            <a:pPr marL="0" indent="0">
              <a:buNone/>
            </a:pPr>
            <a:r>
              <a:rPr lang="en-US" dirty="0" smtClean="0"/>
              <a:t>CD </a:t>
            </a:r>
            <a:r>
              <a:rPr lang="en-US" dirty="0"/>
              <a:t>speed is based on the </a:t>
            </a:r>
            <a:r>
              <a:rPr lang="en-US" dirty="0" smtClean="0"/>
              <a:t>original CD speed  (150 kbps); 10 </a:t>
            </a:r>
            <a:r>
              <a:rPr lang="en-US" dirty="0"/>
              <a:t>X will read 1,500 </a:t>
            </a:r>
            <a:r>
              <a:rPr lang="en-US" dirty="0" smtClean="0"/>
              <a:t>Kbps</a:t>
            </a:r>
          </a:p>
          <a:p>
            <a:pPr marL="0" indent="0">
              <a:buNone/>
            </a:pPr>
            <a:endParaRPr lang="en-US" sz="1000" dirty="0" smtClean="0"/>
          </a:p>
          <a:p>
            <a:pPr>
              <a:buNone/>
            </a:pPr>
            <a:endParaRPr lang="en-US" sz="1000" dirty="0" smtClean="0"/>
          </a:p>
          <a:p>
            <a:pPr lvl="0"/>
            <a:r>
              <a:rPr lang="en-US" sz="3600" b="1" dirty="0" smtClean="0">
                <a:solidFill>
                  <a:srgbClr val="C00000"/>
                </a:solidFill>
              </a:rPr>
              <a:t>DVD-ROM</a:t>
            </a:r>
            <a:r>
              <a:rPr lang="en-US" dirty="0" smtClean="0">
                <a:solidFill>
                  <a:srgbClr val="C00000"/>
                </a:solidFill>
              </a:rPr>
              <a:t> </a:t>
            </a:r>
            <a:r>
              <a:rPr lang="en-US" dirty="0" smtClean="0">
                <a:solidFill>
                  <a:prstClr val="black"/>
                </a:solidFill>
              </a:rPr>
              <a:t>(Capacity up to </a:t>
            </a:r>
            <a:r>
              <a:rPr lang="en-US" sz="3600" b="1" dirty="0" smtClean="0">
                <a:solidFill>
                  <a:srgbClr val="CC6600"/>
                </a:solidFill>
              </a:rPr>
              <a:t>18</a:t>
            </a:r>
            <a:r>
              <a:rPr lang="en-US" dirty="0" smtClean="0">
                <a:solidFill>
                  <a:prstClr val="black"/>
                </a:solidFill>
              </a:rPr>
              <a:t> GB)</a:t>
            </a:r>
          </a:p>
          <a:p>
            <a:pPr>
              <a:buNone/>
            </a:pPr>
            <a:r>
              <a:rPr lang="en-US" dirty="0" smtClean="0"/>
              <a:t>Use both sides of the disk; can read CD-ROMs</a:t>
            </a:r>
          </a:p>
          <a:p>
            <a:pPr lvl="0">
              <a:buNone/>
            </a:pPr>
            <a:endParaRPr lang="en-US" dirty="0" smtClean="0">
              <a:solidFill>
                <a:prstClr val="black"/>
              </a:solidFill>
            </a:endParaRPr>
          </a:p>
          <a:p>
            <a:pPr lvl="0"/>
            <a:endParaRPr lang="en-US" dirty="0" smtClean="0">
              <a:solidFill>
                <a:prstClr val="black"/>
              </a:solidFill>
            </a:endParaRPr>
          </a:p>
          <a:p>
            <a:pPr>
              <a:buNone/>
            </a:pPr>
            <a:endParaRPr lang="en-US" dirty="0"/>
          </a:p>
        </p:txBody>
      </p:sp>
      <p:sp>
        <p:nvSpPr>
          <p:cNvPr id="5" name="Title 1"/>
          <p:cNvSpPr txBox="1">
            <a:spLocks/>
          </p:cNvSpPr>
          <p:nvPr/>
        </p:nvSpPr>
        <p:spPr>
          <a:xfrm>
            <a:off x="0" y="0"/>
            <a:ext cx="8915400" cy="1470025"/>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ts val="6000"/>
              </a:lnSpc>
              <a:spcBef>
                <a:spcPct val="0"/>
              </a:spcBef>
              <a:spcAft>
                <a:spcPts val="0"/>
              </a:spcAft>
              <a:buClrTx/>
              <a:buSzTx/>
              <a:buFontTx/>
              <a:buNone/>
              <a:tabLst/>
              <a:defRPr/>
            </a:pPr>
            <a:r>
              <a:rPr kumimoji="0" lang="en-US" sz="6000" b="1" i="0" u="none" strike="noStrike" kern="1200" cap="none" spc="0" normalizeH="0" baseline="0" noProof="0" dirty="0" smtClean="0">
                <a:ln>
                  <a:noFill/>
                </a:ln>
                <a:solidFill>
                  <a:schemeClr val="accent6">
                    <a:lumMod val="75000"/>
                  </a:schemeClr>
                </a:solidFill>
                <a:effectLst/>
                <a:uLnTx/>
                <a:uFillTx/>
                <a:latin typeface="+mj-lt"/>
                <a:ea typeface="+mj-ea"/>
                <a:cs typeface="+mj-cs"/>
              </a:rPr>
              <a:t>Read only optical drives:</a:t>
            </a:r>
            <a:endParaRPr kumimoji="0" lang="en-US" sz="5400" b="0" i="0" u="none" strike="noStrike" kern="1200" cap="none" spc="0" normalizeH="0" baseline="0" noProof="0" dirty="0">
              <a:ln>
                <a:noFill/>
              </a:ln>
              <a:solidFill>
                <a:schemeClr val="accent6">
                  <a:lumMod val="75000"/>
                </a:schemeClr>
              </a:solidFill>
              <a:effectLst/>
              <a:uLnTx/>
              <a:uFillTx/>
              <a:latin typeface="+mj-lt"/>
              <a:ea typeface="+mj-ea"/>
              <a:cs typeface="+mj-cs"/>
            </a:endParaRPr>
          </a:p>
        </p:txBody>
      </p:sp>
      <p:pic>
        <p:nvPicPr>
          <p:cNvPr id="6" name="Picture 14" descr="E:\Powerpoint Presentations\Chap07\Graphics\Disk Fig7-26 mod 0b.jpg"/>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6781800" y="2667000"/>
            <a:ext cx="1752600" cy="176254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extBox 1"/>
          <p:cNvSpPr txBox="1"/>
          <p:nvPr/>
        </p:nvSpPr>
        <p:spPr>
          <a:xfrm>
            <a:off x="304800" y="1146989"/>
            <a:ext cx="8763000" cy="5116785"/>
          </a:xfrm>
          <a:prstGeom prst="rect">
            <a:avLst/>
          </a:prstGeom>
          <a:noFill/>
          <a:scene3d>
            <a:camera prst="orthographicFront">
              <a:rot lat="0" lon="0" rev="0"/>
            </a:camera>
            <a:lightRig rig="threePt" dir="t"/>
          </a:scene3d>
        </p:spPr>
        <p:txBody>
          <a:bodyPr wrap="square" rtlCol="0">
            <a:spAutoFit/>
            <a:scene3d>
              <a:camera prst="orthographicFront">
                <a:rot lat="0" lon="0" rev="1200000"/>
              </a:camera>
              <a:lightRig rig="threePt" dir="t"/>
            </a:scene3d>
          </a:bodyPr>
          <a:lstStyle/>
          <a:p>
            <a:pPr algn="l" rtl="0"/>
            <a:endParaRPr lang="en-US" sz="1200" b="1" kern="1200" dirty="0">
              <a:ln cap="rnd" cmpd="thickThin">
                <a:solidFill>
                  <a:prstClr val="black"/>
                </a:solidFill>
                <a:bevel/>
              </a:ln>
              <a:solidFill>
                <a:srgbClr val="FF0000"/>
              </a:solidFill>
              <a:effectLst>
                <a:outerShdw blurRad="50800" dist="50800" dir="5400000" algn="ctr" rotWithShape="0">
                  <a:srgbClr val="000000">
                    <a:alpha val="83000"/>
                  </a:srgbClr>
                </a:outerShdw>
              </a:effectLst>
              <a:latin typeface="Calibri"/>
              <a:ea typeface="+mn-ea"/>
              <a:cs typeface="+mn-cs"/>
            </a:endParaRPr>
          </a:p>
          <a:p>
            <a:pPr algn="ctr" rtl="0"/>
            <a:r>
              <a:rPr lang="en-US" sz="4800" b="1" kern="1200" dirty="0">
                <a:ln cap="rnd" cmpd="thickThin">
                  <a:solidFill>
                    <a:prstClr val="black"/>
                  </a:solidFill>
                  <a:bevel/>
                </a:ln>
                <a:solidFill>
                  <a:srgbClr val="4F81BD">
                    <a:lumMod val="50000"/>
                  </a:srgbClr>
                </a:solidFill>
                <a:effectLst>
                  <a:outerShdw blurRad="50800" dist="50800" dir="5400000" algn="ctr" rotWithShape="0">
                    <a:srgbClr val="000000">
                      <a:alpha val="83000"/>
                    </a:srgbClr>
                  </a:outerShdw>
                </a:effectLst>
                <a:latin typeface="Calibri"/>
                <a:ea typeface="+mn-ea"/>
                <a:cs typeface="+mn-cs"/>
              </a:rPr>
              <a:t>Lecture Outline</a:t>
            </a:r>
          </a:p>
          <a:p>
            <a:pPr algn="ctr" rtl="0"/>
            <a:endParaRPr lang="en-US" sz="1050" b="1" kern="1200" dirty="0">
              <a:ln cap="rnd" cmpd="thickThin">
                <a:solidFill>
                  <a:prstClr val="black"/>
                </a:solidFill>
                <a:bevel/>
              </a:ln>
              <a:solidFill>
                <a:srgbClr val="4F81BD">
                  <a:lumMod val="50000"/>
                </a:srgbClr>
              </a:solidFill>
              <a:effectLst>
                <a:outerShdw blurRad="50800" dist="50800" dir="5400000" algn="ctr" rotWithShape="0">
                  <a:srgbClr val="000000">
                    <a:alpha val="83000"/>
                  </a:srgbClr>
                </a:outerShdw>
              </a:effectLst>
              <a:latin typeface="Calibri"/>
              <a:ea typeface="+mn-ea"/>
              <a:cs typeface="+mn-cs"/>
            </a:endParaRPr>
          </a:p>
          <a:p>
            <a:pPr algn="ctr" rtl="0"/>
            <a:endParaRPr lang="en-US" sz="400" b="1" kern="1200" dirty="0">
              <a:ln cap="rnd" cmpd="thickThin">
                <a:solidFill>
                  <a:prstClr val="black"/>
                </a:solidFill>
                <a:bevel/>
              </a:ln>
              <a:solidFill>
                <a:srgbClr val="4F81BD">
                  <a:lumMod val="50000"/>
                </a:srgbClr>
              </a:solidFill>
              <a:effectLst>
                <a:outerShdw blurRad="50800" dist="50800" dir="5400000" algn="ctr" rotWithShape="0">
                  <a:srgbClr val="000000">
                    <a:alpha val="83000"/>
                  </a:srgbClr>
                </a:outerShdw>
              </a:effectLst>
              <a:latin typeface="Calibri"/>
              <a:ea typeface="+mn-ea"/>
              <a:cs typeface="+mn-cs"/>
            </a:endParaRPr>
          </a:p>
          <a:p>
            <a:pPr marL="1143000" indent="-1143000" algn="l" rtl="0">
              <a:buClr>
                <a:srgbClr val="F79646">
                  <a:lumMod val="75000"/>
                </a:srgbClr>
              </a:buClr>
              <a:buFontTx/>
              <a:buAutoNum type="arabicPeriod"/>
            </a:pPr>
            <a:r>
              <a:rPr lang="en-US" sz="3600" b="1" kern="1200" dirty="0" smtClean="0">
                <a:ln cap="rnd" cmpd="thickThin">
                  <a:solidFill>
                    <a:prstClr val="black"/>
                  </a:solidFill>
                  <a:bevel/>
                </a:ln>
                <a:solidFill>
                  <a:prstClr val="white"/>
                </a:solidFill>
                <a:latin typeface="Calibri"/>
                <a:ea typeface="+mn-ea"/>
                <a:cs typeface="+mn-cs"/>
              </a:rPr>
              <a:t>Hierarchy of memory/ storage devices</a:t>
            </a:r>
            <a:endParaRPr lang="en-US" sz="3600" b="1" kern="1200" dirty="0">
              <a:ln cap="rnd" cmpd="thickThin">
                <a:solidFill>
                  <a:prstClr val="black"/>
                </a:solidFill>
                <a:bevel/>
              </a:ln>
              <a:solidFill>
                <a:prstClr val="white"/>
              </a:solidFill>
              <a:latin typeface="Calibri"/>
              <a:ea typeface="+mn-ea"/>
              <a:cs typeface="+mn-cs"/>
            </a:endParaRPr>
          </a:p>
          <a:p>
            <a:pPr marL="1143000" indent="-1143000" algn="l" rtl="0">
              <a:buClr>
                <a:srgbClr val="F79646">
                  <a:lumMod val="75000"/>
                </a:srgbClr>
              </a:buClr>
              <a:buFontTx/>
              <a:buAutoNum type="arabicPeriod"/>
            </a:pPr>
            <a:r>
              <a:rPr lang="en-US" sz="3600" b="1" kern="1200" dirty="0" smtClean="0">
                <a:ln cap="rnd" cmpd="thickThin">
                  <a:solidFill>
                    <a:prstClr val="black"/>
                  </a:solidFill>
                  <a:bevel/>
                </a:ln>
                <a:solidFill>
                  <a:prstClr val="white"/>
                </a:solidFill>
                <a:latin typeface="Calibri"/>
                <a:ea typeface="+mn-ea"/>
                <a:cs typeface="+mn-cs"/>
              </a:rPr>
              <a:t>Magnetic storage</a:t>
            </a:r>
            <a:endParaRPr lang="en-US" sz="3600" b="1" kern="1200" dirty="0">
              <a:ln cap="rnd" cmpd="thickThin">
                <a:solidFill>
                  <a:prstClr val="black"/>
                </a:solidFill>
                <a:bevel/>
              </a:ln>
              <a:solidFill>
                <a:prstClr val="white"/>
              </a:solidFill>
              <a:latin typeface="Calibri"/>
              <a:ea typeface="+mn-ea"/>
              <a:cs typeface="+mn-cs"/>
            </a:endParaRPr>
          </a:p>
          <a:p>
            <a:pPr marL="1143000" indent="-1143000" algn="l" rtl="0">
              <a:buClr>
                <a:srgbClr val="F79646">
                  <a:lumMod val="75000"/>
                </a:srgbClr>
              </a:buClr>
              <a:buFontTx/>
              <a:buAutoNum type="arabicPeriod"/>
            </a:pPr>
            <a:r>
              <a:rPr lang="en-US" sz="3600" b="1" kern="1200" dirty="0" smtClean="0">
                <a:ln cap="rnd" cmpd="thickThin">
                  <a:solidFill>
                    <a:prstClr val="black"/>
                  </a:solidFill>
                  <a:bevel/>
                </a:ln>
                <a:solidFill>
                  <a:prstClr val="white"/>
                </a:solidFill>
                <a:latin typeface="Calibri"/>
                <a:ea typeface="+mn-ea"/>
                <a:cs typeface="+mn-cs"/>
              </a:rPr>
              <a:t>Optical storage</a:t>
            </a:r>
            <a:endParaRPr lang="en-US" sz="3600" b="1" kern="1200" dirty="0">
              <a:ln cap="rnd" cmpd="thickThin">
                <a:solidFill>
                  <a:prstClr val="black"/>
                </a:solidFill>
                <a:bevel/>
              </a:ln>
              <a:solidFill>
                <a:prstClr val="white"/>
              </a:solidFill>
              <a:latin typeface="Calibri"/>
              <a:ea typeface="+mn-ea"/>
              <a:cs typeface="+mn-cs"/>
            </a:endParaRPr>
          </a:p>
          <a:p>
            <a:pPr marL="1143000" indent="-1143000" algn="l" rtl="0">
              <a:buClr>
                <a:srgbClr val="F79646">
                  <a:lumMod val="75000"/>
                </a:srgbClr>
              </a:buClr>
              <a:buFontTx/>
              <a:buAutoNum type="arabicPeriod"/>
            </a:pPr>
            <a:r>
              <a:rPr lang="en-US" sz="3600" b="1" kern="1200" dirty="0" smtClean="0">
                <a:ln cap="rnd" cmpd="thickThin">
                  <a:solidFill>
                    <a:prstClr val="black"/>
                  </a:solidFill>
                  <a:bevel/>
                </a:ln>
                <a:solidFill>
                  <a:prstClr val="white"/>
                </a:solidFill>
                <a:latin typeface="Calibri"/>
                <a:ea typeface="+mn-ea"/>
                <a:cs typeface="+mn-cs"/>
              </a:rPr>
              <a:t>Solid-state storage</a:t>
            </a:r>
          </a:p>
          <a:p>
            <a:pPr marL="1143000" indent="-1143000" algn="l" rtl="0">
              <a:buClr>
                <a:srgbClr val="F79646">
                  <a:lumMod val="75000"/>
                </a:srgbClr>
              </a:buClr>
              <a:buFontTx/>
              <a:buAutoNum type="arabicPeriod"/>
            </a:pPr>
            <a:r>
              <a:rPr lang="en-US" sz="3600" b="1" dirty="0" smtClean="0">
                <a:ln cap="rnd" cmpd="thickThin">
                  <a:solidFill>
                    <a:prstClr val="black"/>
                  </a:solidFill>
                  <a:bevel/>
                </a:ln>
                <a:solidFill>
                  <a:prstClr val="white"/>
                </a:solidFill>
                <a:latin typeface="Calibri"/>
              </a:rPr>
              <a:t>How is storage used by OS</a:t>
            </a:r>
            <a:endParaRPr lang="en-US" sz="3600" b="1" kern="1200" dirty="0">
              <a:ln cap="rnd" cmpd="thickThin">
                <a:solidFill>
                  <a:prstClr val="black"/>
                </a:solidFill>
                <a:bevel/>
              </a:ln>
              <a:solidFill>
                <a:prstClr val="white"/>
              </a:solidFill>
              <a:latin typeface="Calibri"/>
              <a:ea typeface="+mn-ea"/>
              <a:cs typeface="+mn-cs"/>
            </a:endParaRPr>
          </a:p>
          <a:p>
            <a:pPr marL="1143000" indent="-1143000" algn="l" rtl="0">
              <a:buClr>
                <a:srgbClr val="F79646">
                  <a:lumMod val="75000"/>
                </a:srgbClr>
              </a:buClr>
            </a:pPr>
            <a:endParaRPr lang="en-US" sz="3600" b="1" kern="1200" dirty="0">
              <a:ln cap="rnd" cmpd="thickThin">
                <a:solidFill>
                  <a:prstClr val="black"/>
                </a:solidFill>
                <a:bevel/>
              </a:ln>
              <a:solidFill>
                <a:prstClr val="white"/>
              </a:solidFill>
              <a:latin typeface="Calibri"/>
              <a:ea typeface="+mn-ea"/>
              <a:cs typeface="+mn-cs"/>
            </a:endParaRPr>
          </a:p>
          <a:p>
            <a:pPr marL="1143000" indent="-1143000" algn="l" rtl="0">
              <a:buClr>
                <a:srgbClr val="F79646">
                  <a:lumMod val="75000"/>
                </a:srgbClr>
              </a:buClr>
            </a:pPr>
            <a:endParaRPr lang="en-US" sz="3600" b="1" kern="1200" dirty="0">
              <a:ln cap="rnd" cmpd="thickThin">
                <a:solidFill>
                  <a:prstClr val="black"/>
                </a:solidFill>
                <a:bevel/>
              </a:ln>
              <a:solidFill>
                <a:prstClr val="white"/>
              </a:solidFill>
              <a:latin typeface="Calibri"/>
              <a:ea typeface="+mn-ea"/>
              <a:cs typeface="+mn-cs"/>
            </a:endParaRPr>
          </a:p>
        </p:txBody>
      </p:sp>
      <p:sp>
        <p:nvSpPr>
          <p:cNvPr id="7" name="TextBox 6"/>
          <p:cNvSpPr txBox="1"/>
          <p:nvPr/>
        </p:nvSpPr>
        <p:spPr>
          <a:xfrm rot="20072255">
            <a:off x="-55717" y="281104"/>
            <a:ext cx="2232241" cy="954107"/>
          </a:xfrm>
          <a:prstGeom prst="rect">
            <a:avLst/>
          </a:prstGeom>
          <a:solidFill>
            <a:schemeClr val="accent6">
              <a:lumMod val="75000"/>
            </a:schemeClr>
          </a:solidFill>
        </p:spPr>
        <p:txBody>
          <a:bodyPr wrap="square" rtlCol="0">
            <a:spAutoFit/>
          </a:bodyPr>
          <a:lstStyle/>
          <a:p>
            <a:pPr algn="ctr" rtl="0"/>
            <a:r>
              <a:rPr lang="en-US" sz="3200" b="1" kern="1200" dirty="0">
                <a:solidFill>
                  <a:prstClr val="black"/>
                </a:solidFill>
                <a:latin typeface="Calibri"/>
                <a:ea typeface="+mn-ea"/>
                <a:cs typeface="+mn-cs"/>
              </a:rPr>
              <a:t>Today’s</a:t>
            </a:r>
            <a:r>
              <a:rPr lang="en-US" sz="3200" kern="1200" dirty="0">
                <a:solidFill>
                  <a:srgbClr val="FF0000"/>
                </a:solidFill>
                <a:latin typeface="Calibri"/>
                <a:ea typeface="+mn-ea"/>
                <a:cs typeface="+mn-cs"/>
              </a:rPr>
              <a:t> </a:t>
            </a:r>
          </a:p>
          <a:p>
            <a:pPr algn="ctr" rtl="0"/>
            <a:r>
              <a:rPr lang="en-US" sz="2400" b="1" kern="1200" dirty="0">
                <a:solidFill>
                  <a:srgbClr val="1F497D">
                    <a:lumMod val="50000"/>
                  </a:srgbClr>
                </a:solidFill>
                <a:latin typeface="Calibri"/>
                <a:ea typeface="+mn-ea"/>
                <a:cs typeface="+mn-cs"/>
              </a:rPr>
              <a:t>lecture</a:t>
            </a:r>
            <a:endParaRPr lang="th-TH" sz="2400" b="1" kern="1200" dirty="0">
              <a:solidFill>
                <a:srgbClr val="1F497D">
                  <a:lumMod val="50000"/>
                </a:srgbClr>
              </a:solidFill>
              <a:latin typeface="Calibri"/>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wipe(down)">
                                      <p:cBhvr>
                                        <p:cTn id="7" dur="500"/>
                                        <p:tgtEl>
                                          <p:spTgt spid="7">
                                            <p:bg/>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wipe(down)">
                                      <p:cBhvr>
                                        <p:cTn id="10" dur="500"/>
                                        <p:tgtEl>
                                          <p:spTgt spid="7">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wipe(down)">
                                      <p:cBhvr>
                                        <p:cTn id="13"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381000" y="1524000"/>
            <a:ext cx="8382000" cy="4525963"/>
          </a:xfrm>
        </p:spPr>
        <p:txBody>
          <a:bodyPr>
            <a:normAutofit/>
          </a:bodyPr>
          <a:lstStyle/>
          <a:p>
            <a:r>
              <a:rPr lang="en-US" sz="3600" b="1" dirty="0" smtClean="0">
                <a:solidFill>
                  <a:srgbClr val="C00000"/>
                </a:solidFill>
              </a:rPr>
              <a:t>CD-R </a:t>
            </a:r>
            <a:r>
              <a:rPr lang="en-US" dirty="0" smtClean="0"/>
              <a:t> (Capacity: </a:t>
            </a:r>
            <a:r>
              <a:rPr lang="en-US" sz="3600" b="1" dirty="0" smtClean="0">
                <a:solidFill>
                  <a:srgbClr val="CC6600"/>
                </a:solidFill>
              </a:rPr>
              <a:t>650/700</a:t>
            </a:r>
            <a:r>
              <a:rPr lang="en-US" dirty="0" smtClean="0"/>
              <a:t> MB)</a:t>
            </a:r>
          </a:p>
          <a:p>
            <a:pPr marL="0" indent="0">
              <a:buNone/>
            </a:pPr>
            <a:r>
              <a:rPr lang="en-US" dirty="0" smtClean="0"/>
              <a:t>Can record once; </a:t>
            </a:r>
            <a:r>
              <a:rPr lang="en-US" b="1" dirty="0" smtClean="0"/>
              <a:t>cannot be changed</a:t>
            </a:r>
          </a:p>
          <a:p>
            <a:pPr marL="0" indent="0">
              <a:buNone/>
            </a:pPr>
            <a:r>
              <a:rPr lang="en-US" dirty="0" smtClean="0"/>
              <a:t>Can keep adding until disk full</a:t>
            </a:r>
          </a:p>
          <a:p>
            <a:pPr>
              <a:buNone/>
            </a:pPr>
            <a:endParaRPr lang="en-US" sz="1000" dirty="0" smtClean="0"/>
          </a:p>
          <a:p>
            <a:pPr lvl="0"/>
            <a:r>
              <a:rPr lang="en-US" sz="3600" b="1" dirty="0" smtClean="0">
                <a:solidFill>
                  <a:srgbClr val="C00000"/>
                </a:solidFill>
              </a:rPr>
              <a:t>CD-RW </a:t>
            </a:r>
            <a:r>
              <a:rPr lang="en-US" dirty="0" smtClean="0">
                <a:solidFill>
                  <a:prstClr val="black"/>
                </a:solidFill>
              </a:rPr>
              <a:t>(Capacity up to </a:t>
            </a:r>
            <a:r>
              <a:rPr lang="en-US" sz="3600" b="1" dirty="0" smtClean="0">
                <a:solidFill>
                  <a:srgbClr val="CC6600"/>
                </a:solidFill>
              </a:rPr>
              <a:t>650/700</a:t>
            </a:r>
            <a:r>
              <a:rPr lang="en-US" dirty="0" smtClean="0">
                <a:solidFill>
                  <a:prstClr val="black"/>
                </a:solidFill>
              </a:rPr>
              <a:t> MB)</a:t>
            </a:r>
          </a:p>
          <a:p>
            <a:pPr>
              <a:buNone/>
            </a:pPr>
            <a:r>
              <a:rPr lang="en-US" dirty="0" smtClean="0"/>
              <a:t>Can record </a:t>
            </a:r>
            <a:r>
              <a:rPr lang="en-US" b="1" dirty="0" smtClean="0"/>
              <a:t>and can rewrite too </a:t>
            </a:r>
            <a:r>
              <a:rPr lang="en-US" dirty="0" smtClean="0"/>
              <a:t>(</a:t>
            </a:r>
            <a:r>
              <a:rPr lang="en-US" dirty="0" err="1" smtClean="0"/>
              <a:t>upto</a:t>
            </a:r>
            <a:r>
              <a:rPr lang="en-US" dirty="0" smtClean="0"/>
              <a:t> 100 times)</a:t>
            </a:r>
            <a:endParaRPr lang="en-US" b="1" dirty="0" smtClean="0"/>
          </a:p>
          <a:p>
            <a:pPr>
              <a:buNone/>
            </a:pPr>
            <a:r>
              <a:rPr lang="en-US" dirty="0" smtClean="0"/>
              <a:t>Cannot be read in all CD players </a:t>
            </a:r>
          </a:p>
          <a:p>
            <a:pPr>
              <a:buNone/>
            </a:pPr>
            <a:endParaRPr lang="en-US" dirty="0" smtClean="0"/>
          </a:p>
          <a:p>
            <a:pPr lvl="0"/>
            <a:endParaRPr lang="en-US" dirty="0" smtClean="0">
              <a:solidFill>
                <a:prstClr val="black"/>
              </a:solidFill>
            </a:endParaRPr>
          </a:p>
          <a:p>
            <a:pPr lvl="0"/>
            <a:endParaRPr lang="en-US" dirty="0" smtClean="0">
              <a:solidFill>
                <a:prstClr val="black"/>
              </a:solidFill>
            </a:endParaRPr>
          </a:p>
          <a:p>
            <a:pPr>
              <a:buNone/>
            </a:pPr>
            <a:endParaRPr lang="en-US" dirty="0"/>
          </a:p>
        </p:txBody>
      </p:sp>
      <p:sp>
        <p:nvSpPr>
          <p:cNvPr id="5" name="Title 1"/>
          <p:cNvSpPr txBox="1">
            <a:spLocks/>
          </p:cNvSpPr>
          <p:nvPr/>
        </p:nvSpPr>
        <p:spPr>
          <a:xfrm>
            <a:off x="0" y="0"/>
            <a:ext cx="8915400" cy="1470025"/>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ts val="6000"/>
              </a:lnSpc>
              <a:spcBef>
                <a:spcPct val="0"/>
              </a:spcBef>
              <a:spcAft>
                <a:spcPts val="0"/>
              </a:spcAft>
              <a:buClrTx/>
              <a:buSzTx/>
              <a:buFontTx/>
              <a:buNone/>
              <a:tabLst/>
              <a:defRPr/>
            </a:pPr>
            <a:r>
              <a:rPr kumimoji="0" lang="en-US" sz="6000" b="1" i="0" u="none" strike="noStrike" kern="1200" cap="none" spc="0" normalizeH="0" baseline="0" noProof="0" dirty="0" smtClean="0">
                <a:ln>
                  <a:noFill/>
                </a:ln>
                <a:solidFill>
                  <a:schemeClr val="accent6">
                    <a:lumMod val="75000"/>
                  </a:schemeClr>
                </a:solidFill>
                <a:effectLst/>
                <a:uLnTx/>
                <a:uFillTx/>
                <a:latin typeface="+mj-lt"/>
                <a:ea typeface="+mj-ea"/>
                <a:cs typeface="+mj-cs"/>
              </a:rPr>
              <a:t>Recordable optical drives:</a:t>
            </a:r>
            <a:endParaRPr kumimoji="0" lang="en-US" sz="5400" b="0" i="0" u="none" strike="noStrike" kern="1200" cap="none" spc="0" normalizeH="0" baseline="0" noProof="0" dirty="0">
              <a:ln>
                <a:noFill/>
              </a:ln>
              <a:solidFill>
                <a:schemeClr val="accent6">
                  <a:lumMod val="75000"/>
                </a:schemeClr>
              </a:solidFill>
              <a:effectLst/>
              <a:uLnTx/>
              <a:uFillTx/>
              <a:latin typeface="+mj-lt"/>
              <a:ea typeface="+mj-ea"/>
              <a:cs typeface="+mj-cs"/>
            </a:endParaRPr>
          </a:p>
        </p:txBody>
      </p:sp>
      <p:pic>
        <p:nvPicPr>
          <p:cNvPr id="6" name="Picture 13" descr="E:\Powerpoint Presentations\Chap07\Graphics\cd-r c.jpg"/>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6477000" y="1600200"/>
            <a:ext cx="1913753" cy="1600200"/>
          </a:xfrm>
          <a:prstGeom prst="rect">
            <a:avLst/>
          </a:prstGeom>
          <a:noFill/>
        </p:spPr>
      </p:pic>
      <p:pic>
        <p:nvPicPr>
          <p:cNvPr id="7" name="Picture 14" descr="E:\Powerpoint Presentations\Chap07\Graphics\cd-rw c.jpg"/>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5302486" y="4819650"/>
            <a:ext cx="2165114" cy="180975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228600" y="1447800"/>
            <a:ext cx="8153400" cy="4953000"/>
          </a:xfrm>
        </p:spPr>
        <p:txBody>
          <a:bodyPr>
            <a:normAutofit/>
          </a:bodyPr>
          <a:lstStyle/>
          <a:p>
            <a:r>
              <a:rPr lang="en-US" sz="3800" b="1" dirty="0" smtClean="0">
                <a:solidFill>
                  <a:srgbClr val="C00000"/>
                </a:solidFill>
              </a:rPr>
              <a:t>Photo-CD </a:t>
            </a:r>
            <a:r>
              <a:rPr lang="en-US" sz="3800" dirty="0" smtClean="0"/>
              <a:t> (developed by Kodak)</a:t>
            </a:r>
          </a:p>
          <a:p>
            <a:pPr marL="0" indent="0">
              <a:buNone/>
            </a:pPr>
            <a:endParaRPr lang="en-US" sz="1600" dirty="0" smtClean="0"/>
          </a:p>
          <a:p>
            <a:pPr marL="0" indent="0">
              <a:buNone/>
            </a:pPr>
            <a:r>
              <a:rPr lang="en-US" dirty="0" smtClean="0"/>
              <a:t>Photo storage; </a:t>
            </a:r>
          </a:p>
          <a:p>
            <a:pPr marL="0" indent="0">
              <a:buNone/>
            </a:pPr>
            <a:endParaRPr lang="en-US" sz="1600" dirty="0" smtClean="0"/>
          </a:p>
          <a:p>
            <a:pPr marL="0" indent="0">
              <a:buNone/>
            </a:pPr>
            <a:r>
              <a:rPr lang="en-US" dirty="0" smtClean="0"/>
              <a:t>Add until disk is full </a:t>
            </a:r>
          </a:p>
          <a:p>
            <a:pPr marL="0" indent="0">
              <a:buNone/>
            </a:pPr>
            <a:r>
              <a:rPr lang="en-US" b="1" dirty="0" smtClean="0">
                <a:solidFill>
                  <a:schemeClr val="accent1">
                    <a:lumMod val="50000"/>
                  </a:schemeClr>
                </a:solidFill>
              </a:rPr>
              <a:t>  (like CD-R)</a:t>
            </a:r>
          </a:p>
          <a:p>
            <a:pPr marL="0" indent="0">
              <a:buNone/>
            </a:pPr>
            <a:endParaRPr lang="en-US" sz="1600" dirty="0" smtClean="0"/>
          </a:p>
          <a:p>
            <a:pPr marL="0" indent="0">
              <a:buNone/>
            </a:pPr>
            <a:r>
              <a:rPr lang="en-US" dirty="0" smtClean="0"/>
              <a:t>Original pictures </a:t>
            </a:r>
          </a:p>
          <a:p>
            <a:pPr marL="0" indent="0">
              <a:buNone/>
            </a:pPr>
            <a:r>
              <a:rPr lang="en-US" dirty="0" smtClean="0"/>
              <a:t>cannot be changed</a:t>
            </a:r>
          </a:p>
          <a:p>
            <a:pPr>
              <a:buNone/>
            </a:pPr>
            <a:endParaRPr lang="en-US" sz="1000" dirty="0" smtClean="0"/>
          </a:p>
          <a:p>
            <a:pPr lvl="0">
              <a:buNone/>
            </a:pPr>
            <a:endParaRPr lang="en-US" dirty="0" smtClean="0">
              <a:solidFill>
                <a:prstClr val="black"/>
              </a:solidFill>
            </a:endParaRPr>
          </a:p>
          <a:p>
            <a:pPr lvl="0"/>
            <a:endParaRPr lang="en-US" dirty="0" smtClean="0">
              <a:solidFill>
                <a:prstClr val="black"/>
              </a:solidFill>
            </a:endParaRPr>
          </a:p>
          <a:p>
            <a:pPr>
              <a:buNone/>
            </a:pPr>
            <a:endParaRPr lang="en-US" dirty="0"/>
          </a:p>
        </p:txBody>
      </p:sp>
      <p:sp>
        <p:nvSpPr>
          <p:cNvPr id="5" name="Title 1"/>
          <p:cNvSpPr txBox="1">
            <a:spLocks/>
          </p:cNvSpPr>
          <p:nvPr/>
        </p:nvSpPr>
        <p:spPr>
          <a:xfrm>
            <a:off x="0" y="0"/>
            <a:ext cx="8915400" cy="1470025"/>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ts val="6000"/>
              </a:lnSpc>
              <a:spcBef>
                <a:spcPct val="0"/>
              </a:spcBef>
              <a:spcAft>
                <a:spcPts val="0"/>
              </a:spcAft>
              <a:buClrTx/>
              <a:buSzTx/>
              <a:buFontTx/>
              <a:buNone/>
              <a:tabLst/>
              <a:defRPr/>
            </a:pPr>
            <a:r>
              <a:rPr kumimoji="0" lang="en-US" sz="6000" b="1" i="0" u="none" strike="noStrike" kern="1200" cap="none" spc="0" normalizeH="0" baseline="0" noProof="0" dirty="0" smtClean="0">
                <a:ln>
                  <a:noFill/>
                </a:ln>
                <a:solidFill>
                  <a:schemeClr val="accent6">
                    <a:lumMod val="75000"/>
                  </a:schemeClr>
                </a:solidFill>
                <a:effectLst/>
                <a:uLnTx/>
                <a:uFillTx/>
                <a:latin typeface="+mj-lt"/>
                <a:ea typeface="+mj-ea"/>
                <a:cs typeface="+mj-cs"/>
              </a:rPr>
              <a:t>Recordable optical drives:</a:t>
            </a:r>
            <a:endParaRPr kumimoji="0" lang="en-US" sz="5400" b="0" i="0" u="none" strike="noStrike" kern="1200" cap="none" spc="0" normalizeH="0" baseline="0" noProof="0" dirty="0">
              <a:ln>
                <a:noFill/>
              </a:ln>
              <a:solidFill>
                <a:schemeClr val="accent6">
                  <a:lumMod val="75000"/>
                </a:schemeClr>
              </a:solidFill>
              <a:effectLst/>
              <a:uLnTx/>
              <a:uFillTx/>
              <a:latin typeface="+mj-lt"/>
              <a:ea typeface="+mj-ea"/>
              <a:cs typeface="+mj-cs"/>
            </a:endParaRPr>
          </a:p>
        </p:txBody>
      </p:sp>
      <p:pic>
        <p:nvPicPr>
          <p:cNvPr id="6" name="Picture 12" descr="E:\Powerpoint Presentations\Chap07\Chapter Figures\Fig7-28 mod.jpg"/>
          <p:cNvPicPr>
            <a:picLocks noChangeAspect="1" noChangeArrowheads="1"/>
          </p:cNvPicPr>
          <p:nvPr/>
        </p:nvPicPr>
        <p:blipFill>
          <a:blip r:embed="rId3"/>
          <a:srcRect/>
          <a:stretch>
            <a:fillRect/>
          </a:stretch>
        </p:blipFill>
        <p:spPr bwMode="auto">
          <a:xfrm>
            <a:off x="5421416" y="2209800"/>
            <a:ext cx="3722584" cy="46482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228600" y="1219200"/>
            <a:ext cx="8382000" cy="4953000"/>
          </a:xfrm>
        </p:spPr>
        <p:txBody>
          <a:bodyPr>
            <a:normAutofit lnSpcReduction="10000"/>
          </a:bodyPr>
          <a:lstStyle/>
          <a:p>
            <a:pPr>
              <a:buNone/>
            </a:pPr>
            <a:endParaRPr lang="en-US" sz="1000" dirty="0" smtClean="0"/>
          </a:p>
          <a:p>
            <a:r>
              <a:rPr lang="en-US" sz="3600" b="1" dirty="0" smtClean="0">
                <a:solidFill>
                  <a:srgbClr val="C00000"/>
                </a:solidFill>
              </a:rPr>
              <a:t>DVD-R  </a:t>
            </a:r>
            <a:r>
              <a:rPr lang="en-US" sz="3600" dirty="0" smtClean="0"/>
              <a:t>(Capacity: 4.7/ 8.5  GB)</a:t>
            </a:r>
          </a:p>
          <a:p>
            <a:pPr lvl="0">
              <a:buNone/>
            </a:pPr>
            <a:r>
              <a:rPr lang="en-US" sz="3800" dirty="0" smtClean="0"/>
              <a:t>Several formats; none standardized</a:t>
            </a:r>
          </a:p>
          <a:p>
            <a:pPr lvl="0">
              <a:buNone/>
            </a:pPr>
            <a:r>
              <a:rPr lang="en-US" sz="3800" dirty="0" smtClean="0"/>
              <a:t>Cannot be read in all players</a:t>
            </a:r>
          </a:p>
          <a:p>
            <a:pPr lvl="0">
              <a:buNone/>
            </a:pPr>
            <a:endParaRPr lang="en-US" sz="1300" dirty="0" smtClean="0"/>
          </a:p>
          <a:p>
            <a:r>
              <a:rPr lang="en-US" sz="3600" b="1" dirty="0" smtClean="0">
                <a:solidFill>
                  <a:srgbClr val="C00000"/>
                </a:solidFill>
              </a:rPr>
              <a:t>DVD-RAM</a:t>
            </a:r>
          </a:p>
          <a:p>
            <a:pPr lvl="0">
              <a:buNone/>
            </a:pPr>
            <a:r>
              <a:rPr lang="en-US" sz="3800" b="1" dirty="0" smtClean="0">
                <a:solidFill>
                  <a:srgbClr val="C00000"/>
                </a:solidFill>
              </a:rPr>
              <a:t> </a:t>
            </a:r>
            <a:r>
              <a:rPr lang="en-US" sz="3800" dirty="0" smtClean="0"/>
              <a:t>Allows reusing DVD media; Not standardized;  </a:t>
            </a:r>
            <a:r>
              <a:rPr lang="en-US" sz="3800" i="1" dirty="0" smtClean="0"/>
              <a:t>Easily writable</a:t>
            </a:r>
          </a:p>
          <a:p>
            <a:pPr lvl="0">
              <a:buNone/>
            </a:pPr>
            <a:r>
              <a:rPr lang="en-US" sz="3800" dirty="0" smtClean="0"/>
              <a:t>Cannot be read in all players</a:t>
            </a:r>
          </a:p>
          <a:p>
            <a:pPr lvl="0"/>
            <a:endParaRPr lang="en-US" dirty="0" smtClean="0">
              <a:solidFill>
                <a:prstClr val="black"/>
              </a:solidFill>
            </a:endParaRPr>
          </a:p>
          <a:p>
            <a:pPr lvl="0"/>
            <a:endParaRPr lang="en-US" dirty="0" smtClean="0">
              <a:solidFill>
                <a:prstClr val="black"/>
              </a:solidFill>
            </a:endParaRPr>
          </a:p>
          <a:p>
            <a:pPr>
              <a:buNone/>
            </a:pPr>
            <a:endParaRPr lang="en-US" dirty="0"/>
          </a:p>
        </p:txBody>
      </p:sp>
      <p:sp>
        <p:nvSpPr>
          <p:cNvPr id="5" name="Title 1"/>
          <p:cNvSpPr txBox="1">
            <a:spLocks/>
          </p:cNvSpPr>
          <p:nvPr/>
        </p:nvSpPr>
        <p:spPr>
          <a:xfrm>
            <a:off x="0" y="0"/>
            <a:ext cx="8915400" cy="1470025"/>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ts val="6000"/>
              </a:lnSpc>
              <a:spcBef>
                <a:spcPct val="0"/>
              </a:spcBef>
              <a:spcAft>
                <a:spcPts val="0"/>
              </a:spcAft>
              <a:buClrTx/>
              <a:buSzTx/>
              <a:buFontTx/>
              <a:buNone/>
              <a:tabLst/>
              <a:defRPr/>
            </a:pPr>
            <a:r>
              <a:rPr kumimoji="0" lang="en-US" sz="6000" b="1" i="0" u="none" strike="noStrike" kern="1200" cap="none" spc="0" normalizeH="0" baseline="0" noProof="0" dirty="0" smtClean="0">
                <a:ln>
                  <a:noFill/>
                </a:ln>
                <a:solidFill>
                  <a:schemeClr val="accent6">
                    <a:lumMod val="75000"/>
                  </a:schemeClr>
                </a:solidFill>
                <a:effectLst/>
                <a:uLnTx/>
                <a:uFillTx/>
                <a:latin typeface="+mj-lt"/>
                <a:ea typeface="+mj-ea"/>
                <a:cs typeface="+mj-cs"/>
              </a:rPr>
              <a:t>Recordable optical drives:</a:t>
            </a:r>
            <a:endParaRPr kumimoji="0" lang="en-US" sz="5400" b="0" i="0" u="none" strike="noStrike" kern="1200" cap="none" spc="0" normalizeH="0" baseline="0" noProof="0" dirty="0">
              <a:ln>
                <a:noFill/>
              </a:ln>
              <a:solidFill>
                <a:schemeClr val="accent6">
                  <a:lumMod val="75000"/>
                </a:schemeClr>
              </a:solidFill>
              <a:effectLst/>
              <a:uLnTx/>
              <a:uFillTx/>
              <a:latin typeface="+mj-lt"/>
              <a:ea typeface="+mj-ea"/>
              <a:cs typeface="+mj-cs"/>
            </a:endParaRPr>
          </a:p>
        </p:txBody>
      </p:sp>
      <p:pic>
        <p:nvPicPr>
          <p:cNvPr id="6" name="Picture 13" descr="E:\Powerpoint Presentations\Chap07\Graphics\cd-r c.jpg"/>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6849247" y="2209800"/>
            <a:ext cx="1913753" cy="1600200"/>
          </a:xfrm>
          <a:prstGeom prst="rect">
            <a:avLst/>
          </a:prstGeom>
          <a:noFill/>
        </p:spPr>
      </p:pic>
      <p:pic>
        <p:nvPicPr>
          <p:cNvPr id="7" name="Picture 14" descr="E:\Powerpoint Presentations\Chap07\Graphics\cd-rw c.jpg"/>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6674086" y="4591050"/>
            <a:ext cx="2165114" cy="180975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14400"/>
            <a:ext cx="8077200" cy="1470025"/>
          </a:xfrm>
        </p:spPr>
        <p:txBody>
          <a:bodyPr>
            <a:noAutofit/>
          </a:bodyPr>
          <a:lstStyle/>
          <a:p>
            <a:pPr>
              <a:lnSpc>
                <a:spcPts val="6000"/>
              </a:lnSpc>
            </a:pPr>
            <a:r>
              <a:rPr lang="en-US" sz="7200" dirty="0" smtClean="0">
                <a:solidFill>
                  <a:schemeClr val="accent6">
                    <a:lumMod val="75000"/>
                  </a:schemeClr>
                </a:solidFill>
              </a:rPr>
              <a:t>Solid-state</a:t>
            </a:r>
            <a:br>
              <a:rPr lang="en-US" sz="7200" dirty="0" smtClean="0">
                <a:solidFill>
                  <a:schemeClr val="accent6">
                    <a:lumMod val="75000"/>
                  </a:schemeClr>
                </a:solidFill>
              </a:rPr>
            </a:br>
            <a:r>
              <a:rPr lang="en-US" sz="7200" b="1" dirty="0" smtClean="0">
                <a:solidFill>
                  <a:schemeClr val="accent6">
                    <a:lumMod val="75000"/>
                  </a:schemeClr>
                </a:solidFill>
              </a:rPr>
              <a:t>storage</a:t>
            </a:r>
            <a:r>
              <a:rPr lang="en-US" sz="7200" dirty="0" smtClean="0">
                <a:solidFill>
                  <a:schemeClr val="accent6">
                    <a:lumMod val="75000"/>
                  </a:schemeClr>
                </a:solidFill>
              </a:rPr>
              <a:t> </a:t>
            </a:r>
            <a:r>
              <a:rPr lang="en-US" sz="6600" dirty="0" smtClean="0">
                <a:solidFill>
                  <a:schemeClr val="accent6">
                    <a:lumMod val="75000"/>
                  </a:schemeClr>
                </a:solidFill>
              </a:rPr>
              <a:t/>
            </a:r>
            <a:br>
              <a:rPr lang="en-US" sz="6600" dirty="0" smtClean="0">
                <a:solidFill>
                  <a:schemeClr val="accent6">
                    <a:lumMod val="75000"/>
                  </a:schemeClr>
                </a:solidFill>
              </a:rPr>
            </a:br>
            <a:endParaRPr lang="en-US" sz="6600" dirty="0">
              <a:solidFill>
                <a:schemeClr val="accent6">
                  <a:lumMod val="75000"/>
                </a:schemeClr>
              </a:solidFill>
            </a:endParaRPr>
          </a:p>
        </p:txBody>
      </p:sp>
      <p:pic>
        <p:nvPicPr>
          <p:cNvPr id="4098" name="Picture 2" descr="F:\ICT fundamentals\Sawyer\chapter05images\saw8293x_p0532.jpg"/>
          <p:cNvPicPr>
            <a:picLocks noChangeAspect="1" noChangeArrowheads="1"/>
          </p:cNvPicPr>
          <p:nvPr/>
        </p:nvPicPr>
        <p:blipFill>
          <a:blip r:embed="rId3" cstate="print"/>
          <a:srcRect/>
          <a:stretch>
            <a:fillRect/>
          </a:stretch>
        </p:blipFill>
        <p:spPr bwMode="auto">
          <a:xfrm>
            <a:off x="762000" y="3200400"/>
            <a:ext cx="2386013" cy="1563687"/>
          </a:xfrm>
          <a:prstGeom prst="rect">
            <a:avLst/>
          </a:prstGeom>
          <a:noFill/>
        </p:spPr>
      </p:pic>
      <p:grpSp>
        <p:nvGrpSpPr>
          <p:cNvPr id="10" name="Group 9"/>
          <p:cNvGrpSpPr/>
          <p:nvPr/>
        </p:nvGrpSpPr>
        <p:grpSpPr>
          <a:xfrm rot="884339">
            <a:off x="5465158" y="2173298"/>
            <a:ext cx="3126227" cy="3232445"/>
            <a:chOff x="5615313" y="2095783"/>
            <a:chExt cx="3126227" cy="3232445"/>
          </a:xfrm>
        </p:grpSpPr>
        <p:pic>
          <p:nvPicPr>
            <p:cNvPr id="5" name="Picture 2"/>
            <p:cNvPicPr>
              <a:picLocks noChangeAspect="1" noChangeArrowheads="1"/>
            </p:cNvPicPr>
            <p:nvPr/>
          </p:nvPicPr>
          <p:blipFill>
            <a:blip r:embed="rId4"/>
            <a:srcRect/>
            <a:stretch>
              <a:fillRect/>
            </a:stretch>
          </p:blipFill>
          <p:spPr bwMode="auto">
            <a:xfrm rot="21391609">
              <a:off x="6154550" y="2799075"/>
              <a:ext cx="1905000" cy="1990725"/>
            </a:xfrm>
            <a:prstGeom prst="rect">
              <a:avLst/>
            </a:prstGeom>
            <a:noFill/>
            <a:ln w="9525">
              <a:noFill/>
              <a:miter lim="800000"/>
              <a:headEnd/>
              <a:tailEnd/>
            </a:ln>
            <a:effectLst/>
          </p:spPr>
        </p:pic>
        <p:sp>
          <p:nvSpPr>
            <p:cNvPr id="6" name="Rectangle 5"/>
            <p:cNvSpPr/>
            <p:nvPr/>
          </p:nvSpPr>
          <p:spPr>
            <a:xfrm rot="20282122">
              <a:off x="5832758" y="2889828"/>
              <a:ext cx="744889" cy="243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20029863">
              <a:off x="7744189" y="2489211"/>
              <a:ext cx="744889" cy="243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5412933">
              <a:off x="7149895" y="3722964"/>
              <a:ext cx="744889" cy="243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5412933">
              <a:off x="6462068" y="1249028"/>
              <a:ext cx="744889" cy="243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01"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581400" y="2743200"/>
            <a:ext cx="2400300" cy="2400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225"/>
            <a:ext cx="8915400" cy="1470025"/>
          </a:xfrm>
        </p:spPr>
        <p:txBody>
          <a:bodyPr>
            <a:noAutofit/>
          </a:bodyPr>
          <a:lstStyle/>
          <a:p>
            <a:pPr algn="l">
              <a:lnSpc>
                <a:spcPts val="6000"/>
              </a:lnSpc>
            </a:pPr>
            <a:r>
              <a:rPr lang="en-US" sz="7200" b="1" dirty="0" smtClean="0">
                <a:solidFill>
                  <a:schemeClr val="accent6">
                    <a:lumMod val="75000"/>
                  </a:schemeClr>
                </a:solidFill>
              </a:rPr>
              <a:t>How they function:</a:t>
            </a:r>
            <a:endParaRPr lang="en-US" sz="6600" dirty="0">
              <a:solidFill>
                <a:schemeClr val="accent6">
                  <a:lumMod val="75000"/>
                </a:schemeClr>
              </a:solidFill>
            </a:endParaRPr>
          </a:p>
        </p:txBody>
      </p:sp>
      <p:sp>
        <p:nvSpPr>
          <p:cNvPr id="3" name="Rectangle 2"/>
          <p:cNvSpPr/>
          <p:nvPr/>
        </p:nvSpPr>
        <p:spPr>
          <a:xfrm>
            <a:off x="914400" y="5181600"/>
            <a:ext cx="8229600" cy="1446550"/>
          </a:xfrm>
          <a:prstGeom prst="rect">
            <a:avLst/>
          </a:prstGeom>
        </p:spPr>
        <p:txBody>
          <a:bodyPr wrap="square">
            <a:spAutoFit/>
          </a:bodyPr>
          <a:lstStyle/>
          <a:p>
            <a:pPr rtl="0"/>
            <a:r>
              <a:rPr lang="en-US" sz="4400" b="1" dirty="0" smtClean="0">
                <a:solidFill>
                  <a:srgbClr val="C00000"/>
                </a:solidFill>
                <a:latin typeface="Calibri"/>
              </a:rPr>
              <a:t> No moving parts </a:t>
            </a:r>
          </a:p>
          <a:p>
            <a:pPr rtl="0"/>
            <a:r>
              <a:rPr lang="en-US" sz="4400" b="1" dirty="0" smtClean="0">
                <a:solidFill>
                  <a:srgbClr val="C00000"/>
                </a:solidFill>
                <a:latin typeface="Calibri"/>
              </a:rPr>
              <a:t>(u</a:t>
            </a:r>
            <a:r>
              <a:rPr lang="en-US" sz="4400" b="1" kern="1200" dirty="0" smtClean="0">
                <a:solidFill>
                  <a:srgbClr val="C00000"/>
                </a:solidFill>
                <a:latin typeface="Calibri"/>
                <a:ea typeface="+mn-ea"/>
                <a:cs typeface="+mn-cs"/>
              </a:rPr>
              <a:t>nlike magnetic/ optical storage)</a:t>
            </a:r>
            <a:endParaRPr lang="en-US" sz="4400" b="1" kern="1200" dirty="0">
              <a:solidFill>
                <a:srgbClr val="C00000"/>
              </a:solidFill>
              <a:latin typeface="Calibri"/>
              <a:ea typeface="+mn-ea"/>
              <a:cs typeface="+mn-cs"/>
            </a:endParaRPr>
          </a:p>
        </p:txBody>
      </p:sp>
      <p:sp>
        <p:nvSpPr>
          <p:cNvPr id="4" name="Rectangle 3"/>
          <p:cNvSpPr/>
          <p:nvPr/>
        </p:nvSpPr>
        <p:spPr>
          <a:xfrm>
            <a:off x="304800" y="1601212"/>
            <a:ext cx="8305800" cy="3416320"/>
          </a:xfrm>
          <a:prstGeom prst="rect">
            <a:avLst/>
          </a:prstGeom>
        </p:spPr>
        <p:txBody>
          <a:bodyPr wrap="square">
            <a:spAutoFit/>
          </a:bodyPr>
          <a:lstStyle/>
          <a:p>
            <a:r>
              <a:rPr lang="en-US" sz="3600" dirty="0" smtClean="0">
                <a:latin typeface="+mj-lt"/>
              </a:rPr>
              <a:t>A </a:t>
            </a:r>
            <a:r>
              <a:rPr lang="en-US" sz="3600" b="1" dirty="0" smtClean="0">
                <a:latin typeface="+mj-lt"/>
              </a:rPr>
              <a:t>solid-state drive</a:t>
            </a:r>
            <a:r>
              <a:rPr lang="en-US" sz="3600" dirty="0" smtClean="0">
                <a:latin typeface="+mj-lt"/>
              </a:rPr>
              <a:t> (</a:t>
            </a:r>
            <a:r>
              <a:rPr lang="en-US" sz="3600" b="1" dirty="0" smtClean="0">
                <a:latin typeface="+mj-lt"/>
              </a:rPr>
              <a:t>SSD</a:t>
            </a:r>
            <a:r>
              <a:rPr lang="en-US" sz="3600" dirty="0" smtClean="0">
                <a:latin typeface="+mj-lt"/>
              </a:rPr>
              <a:t>) is a data storage device that uses solid-state memory to store persistent data.</a:t>
            </a:r>
          </a:p>
          <a:p>
            <a:endParaRPr lang="en-US" sz="3600" dirty="0" smtClean="0">
              <a:latin typeface="+mj-lt"/>
            </a:endParaRPr>
          </a:p>
          <a:p>
            <a:r>
              <a:rPr lang="en-US" sz="3600" dirty="0" smtClean="0">
                <a:latin typeface="+mj-lt"/>
              </a:rPr>
              <a:t>An SSD using SRAM or DRAM (instead of flash memory) is often called a </a:t>
            </a:r>
            <a:r>
              <a:rPr lang="en-US" sz="3600" b="1" dirty="0" smtClean="0">
                <a:latin typeface="+mj-lt"/>
              </a:rPr>
              <a:t>RAM-drive</a:t>
            </a:r>
            <a:r>
              <a:rPr lang="en-US" sz="3600" dirty="0" smtClean="0">
                <a:latin typeface="+mj-lt"/>
              </a:rPr>
              <a:t>.</a:t>
            </a:r>
            <a:endParaRPr lang="en-US" sz="3600" dirty="0">
              <a:latin typeface="+mj-l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94299_26612071.jpg"/>
          <p:cNvPicPr>
            <a:picLocks noChangeAspect="1"/>
          </p:cNvPicPr>
          <p:nvPr/>
        </p:nvPicPr>
        <p:blipFill>
          <a:blip r:embed="rId3" cstate="print"/>
          <a:srcRect l="12554" t="20513" r="18400" b="17949"/>
          <a:stretch>
            <a:fillRect/>
          </a:stretch>
        </p:blipFill>
        <p:spPr>
          <a:xfrm rot="19545127">
            <a:off x="6370842" y="508755"/>
            <a:ext cx="2330142" cy="1694649"/>
          </a:xfrm>
          <a:prstGeom prst="rect">
            <a:avLst/>
          </a:prstGeom>
        </p:spPr>
      </p:pic>
      <p:sp>
        <p:nvSpPr>
          <p:cNvPr id="5" name="Title 1"/>
          <p:cNvSpPr>
            <a:spLocks noGrp="1"/>
          </p:cNvSpPr>
          <p:nvPr>
            <p:ph type="ctrTitle"/>
          </p:nvPr>
        </p:nvSpPr>
        <p:spPr>
          <a:xfrm>
            <a:off x="228600" y="-22225"/>
            <a:ext cx="8915400" cy="1470025"/>
          </a:xfrm>
        </p:spPr>
        <p:txBody>
          <a:bodyPr>
            <a:noAutofit/>
          </a:bodyPr>
          <a:lstStyle/>
          <a:p>
            <a:pPr algn="l">
              <a:lnSpc>
                <a:spcPts val="6000"/>
              </a:lnSpc>
            </a:pPr>
            <a:r>
              <a:rPr lang="en-US" sz="7200" b="1" dirty="0" smtClean="0">
                <a:solidFill>
                  <a:schemeClr val="accent6">
                    <a:lumMod val="75000"/>
                  </a:schemeClr>
                </a:solidFill>
              </a:rPr>
              <a:t>Flash memory:</a:t>
            </a:r>
            <a:endParaRPr lang="en-US" sz="6600" dirty="0">
              <a:solidFill>
                <a:schemeClr val="accent6">
                  <a:lumMod val="75000"/>
                </a:schemeClr>
              </a:solidFill>
            </a:endParaRPr>
          </a:p>
        </p:txBody>
      </p:sp>
      <p:sp>
        <p:nvSpPr>
          <p:cNvPr id="6" name="Rectangle 5"/>
          <p:cNvSpPr/>
          <p:nvPr/>
        </p:nvSpPr>
        <p:spPr>
          <a:xfrm>
            <a:off x="304800" y="2234386"/>
            <a:ext cx="7924800" cy="2185214"/>
          </a:xfrm>
          <a:prstGeom prst="rect">
            <a:avLst/>
          </a:prstGeom>
        </p:spPr>
        <p:txBody>
          <a:bodyPr wrap="square">
            <a:spAutoFit/>
          </a:bodyPr>
          <a:lstStyle/>
          <a:p>
            <a:pPr marL="742950" lvl="1" indent="-285750" fontAlgn="base">
              <a:spcBef>
                <a:spcPct val="20000"/>
              </a:spcBef>
              <a:spcAft>
                <a:spcPct val="0"/>
              </a:spcAft>
            </a:pPr>
            <a:r>
              <a:rPr lang="en-US" sz="4000" kern="0" dirty="0" smtClean="0">
                <a:solidFill>
                  <a:srgbClr val="000000"/>
                </a:solidFill>
                <a:latin typeface="+mj-lt"/>
              </a:rPr>
              <a:t>Found in </a:t>
            </a:r>
            <a:r>
              <a:rPr lang="en-US" sz="4000" b="1" kern="0" dirty="0" smtClean="0">
                <a:solidFill>
                  <a:schemeClr val="accent1">
                    <a:lumMod val="50000"/>
                  </a:schemeClr>
                </a:solidFill>
                <a:latin typeface="+mj-lt"/>
              </a:rPr>
              <a:t>cameras</a:t>
            </a:r>
            <a:r>
              <a:rPr lang="en-US" sz="4000" kern="0" dirty="0" smtClean="0">
                <a:solidFill>
                  <a:srgbClr val="000000"/>
                </a:solidFill>
                <a:latin typeface="+mj-lt"/>
              </a:rPr>
              <a:t> and</a:t>
            </a:r>
            <a:r>
              <a:rPr lang="en-US" sz="4000" kern="0" dirty="0" smtClean="0">
                <a:solidFill>
                  <a:schemeClr val="accent1">
                    <a:lumMod val="50000"/>
                  </a:schemeClr>
                </a:solidFill>
                <a:latin typeface="+mj-lt"/>
              </a:rPr>
              <a:t> </a:t>
            </a:r>
            <a:r>
              <a:rPr lang="en-US" sz="4000" b="1" kern="0" dirty="0" smtClean="0">
                <a:solidFill>
                  <a:schemeClr val="accent1">
                    <a:lumMod val="50000"/>
                  </a:schemeClr>
                </a:solidFill>
                <a:latin typeface="+mj-lt"/>
              </a:rPr>
              <a:t>USB drives</a:t>
            </a:r>
          </a:p>
          <a:p>
            <a:pPr marL="742950" lvl="1" indent="-285750" fontAlgn="base">
              <a:spcBef>
                <a:spcPct val="20000"/>
              </a:spcBef>
              <a:spcAft>
                <a:spcPct val="0"/>
              </a:spcAft>
            </a:pPr>
            <a:r>
              <a:rPr lang="en-US" sz="4000" kern="0" dirty="0" smtClean="0">
                <a:solidFill>
                  <a:srgbClr val="000000"/>
                </a:solidFill>
                <a:latin typeface="+mj-lt"/>
              </a:rPr>
              <a:t>Combination of</a:t>
            </a:r>
            <a:r>
              <a:rPr lang="en-US" sz="4000" kern="0" dirty="0" smtClean="0">
                <a:solidFill>
                  <a:schemeClr val="accent1">
                    <a:lumMod val="50000"/>
                  </a:schemeClr>
                </a:solidFill>
                <a:latin typeface="+mj-lt"/>
              </a:rPr>
              <a:t> </a:t>
            </a:r>
            <a:r>
              <a:rPr lang="en-US" sz="4000" b="1" kern="0" dirty="0" smtClean="0">
                <a:solidFill>
                  <a:schemeClr val="accent1">
                    <a:lumMod val="50000"/>
                  </a:schemeClr>
                </a:solidFill>
                <a:latin typeface="+mj-lt"/>
              </a:rPr>
              <a:t>RAM</a:t>
            </a:r>
            <a:r>
              <a:rPr lang="en-US" sz="4000" kern="0" dirty="0" smtClean="0">
                <a:solidFill>
                  <a:schemeClr val="accent1">
                    <a:lumMod val="50000"/>
                  </a:schemeClr>
                </a:solidFill>
                <a:latin typeface="+mj-lt"/>
              </a:rPr>
              <a:t> </a:t>
            </a:r>
            <a:r>
              <a:rPr lang="en-US" sz="4000" kern="0" dirty="0" smtClean="0">
                <a:solidFill>
                  <a:srgbClr val="000000"/>
                </a:solidFill>
                <a:latin typeface="+mj-lt"/>
              </a:rPr>
              <a:t>and </a:t>
            </a:r>
            <a:r>
              <a:rPr lang="en-US" sz="4000" b="1" kern="0" dirty="0" smtClean="0">
                <a:solidFill>
                  <a:schemeClr val="accent1">
                    <a:lumMod val="50000"/>
                  </a:schemeClr>
                </a:solidFill>
                <a:latin typeface="+mj-lt"/>
              </a:rPr>
              <a:t>ROM</a:t>
            </a:r>
          </a:p>
          <a:p>
            <a:pPr marL="742950" lvl="1" indent="-285750" fontAlgn="base">
              <a:spcBef>
                <a:spcPct val="20000"/>
              </a:spcBef>
              <a:spcAft>
                <a:spcPct val="0"/>
              </a:spcAft>
            </a:pPr>
            <a:r>
              <a:rPr lang="en-US" sz="4000" b="1" kern="0" dirty="0" smtClean="0">
                <a:solidFill>
                  <a:schemeClr val="accent1">
                    <a:lumMod val="50000"/>
                  </a:schemeClr>
                </a:solidFill>
                <a:latin typeface="+mj-lt"/>
              </a:rPr>
              <a:t>Long term updateable storage</a:t>
            </a:r>
            <a:endParaRPr lang="en-US" sz="4000" b="1" kern="0" dirty="0">
              <a:solidFill>
                <a:schemeClr val="accent1">
                  <a:lumMod val="50000"/>
                </a:schemeClr>
              </a:solidFill>
              <a:latin typeface="+mj-l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228600" y="-22225"/>
            <a:ext cx="8915400" cy="1470025"/>
          </a:xfrm>
        </p:spPr>
        <p:txBody>
          <a:bodyPr>
            <a:noAutofit/>
          </a:bodyPr>
          <a:lstStyle/>
          <a:p>
            <a:pPr algn="l">
              <a:lnSpc>
                <a:spcPts val="6000"/>
              </a:lnSpc>
            </a:pPr>
            <a:r>
              <a:rPr lang="en-US" sz="7200" b="1" dirty="0" smtClean="0">
                <a:solidFill>
                  <a:schemeClr val="accent6">
                    <a:lumMod val="75000"/>
                  </a:schemeClr>
                </a:solidFill>
              </a:rPr>
              <a:t>Smart card:</a:t>
            </a:r>
            <a:endParaRPr lang="en-US" sz="6600" dirty="0">
              <a:solidFill>
                <a:schemeClr val="accent6">
                  <a:lumMod val="75000"/>
                </a:schemeClr>
              </a:solidFill>
            </a:endParaRPr>
          </a:p>
        </p:txBody>
      </p:sp>
      <p:sp>
        <p:nvSpPr>
          <p:cNvPr id="4" name="Rectangle 3"/>
          <p:cNvSpPr/>
          <p:nvPr/>
        </p:nvSpPr>
        <p:spPr>
          <a:xfrm>
            <a:off x="228600" y="1828800"/>
            <a:ext cx="8305800" cy="2923877"/>
          </a:xfrm>
          <a:prstGeom prst="rect">
            <a:avLst/>
          </a:prstGeom>
        </p:spPr>
        <p:txBody>
          <a:bodyPr wrap="square">
            <a:spAutoFit/>
          </a:bodyPr>
          <a:lstStyle/>
          <a:p>
            <a:pPr marL="742950" lvl="1" indent="-285750" fontAlgn="base">
              <a:spcBef>
                <a:spcPct val="20000"/>
              </a:spcBef>
              <a:spcAft>
                <a:spcPct val="0"/>
              </a:spcAft>
            </a:pPr>
            <a:r>
              <a:rPr lang="en-US" sz="4000" b="1" kern="0" dirty="0" smtClean="0">
                <a:solidFill>
                  <a:schemeClr val="accent1">
                    <a:lumMod val="50000"/>
                  </a:schemeClr>
                </a:solidFill>
                <a:latin typeface="+mj-lt"/>
              </a:rPr>
              <a:t>Credit cards with a chip</a:t>
            </a:r>
          </a:p>
          <a:p>
            <a:pPr marL="742950" lvl="1" indent="-285750" fontAlgn="base">
              <a:spcBef>
                <a:spcPct val="20000"/>
              </a:spcBef>
              <a:spcAft>
                <a:spcPct val="0"/>
              </a:spcAft>
            </a:pPr>
            <a:r>
              <a:rPr lang="en-US" sz="4000" kern="0" dirty="0" smtClean="0">
                <a:latin typeface="+mj-lt"/>
              </a:rPr>
              <a:t>Chip stores data</a:t>
            </a:r>
          </a:p>
          <a:p>
            <a:pPr marL="742950" lvl="1" indent="-285750" fontAlgn="base">
              <a:spcBef>
                <a:spcPct val="20000"/>
              </a:spcBef>
              <a:spcAft>
                <a:spcPct val="0"/>
              </a:spcAft>
            </a:pPr>
            <a:r>
              <a:rPr lang="en-US" sz="4000" kern="0" dirty="0" smtClean="0">
                <a:latin typeface="+mj-lt"/>
              </a:rPr>
              <a:t>May be used as </a:t>
            </a:r>
            <a:r>
              <a:rPr lang="en-US" sz="4000" b="1" kern="0" dirty="0" smtClean="0">
                <a:solidFill>
                  <a:schemeClr val="accent1">
                    <a:lumMod val="50000"/>
                  </a:schemeClr>
                </a:solidFill>
                <a:latin typeface="+mj-lt"/>
              </a:rPr>
              <a:t>electronic cash</a:t>
            </a:r>
          </a:p>
          <a:p>
            <a:pPr marL="742950" lvl="1" indent="-285750" fontAlgn="base">
              <a:spcBef>
                <a:spcPct val="20000"/>
              </a:spcBef>
              <a:spcAft>
                <a:spcPct val="0"/>
              </a:spcAft>
            </a:pPr>
            <a:r>
              <a:rPr lang="en-US" sz="4000" kern="0" dirty="0" smtClean="0">
                <a:latin typeface="+mj-lt"/>
              </a:rPr>
              <a:t>Hotels use for </a:t>
            </a:r>
            <a:r>
              <a:rPr lang="en-US" sz="4000" b="1" kern="0" dirty="0" smtClean="0">
                <a:solidFill>
                  <a:schemeClr val="accent1">
                    <a:lumMod val="50000"/>
                  </a:schemeClr>
                </a:solidFill>
                <a:latin typeface="+mj-lt"/>
              </a:rPr>
              <a:t>electronic keys</a:t>
            </a:r>
            <a:endParaRPr lang="en-US" sz="4000" b="1" kern="0" dirty="0">
              <a:solidFill>
                <a:schemeClr val="accent1">
                  <a:lumMod val="50000"/>
                </a:schemeClr>
              </a:solidFill>
              <a:latin typeface="+mj-lt"/>
            </a:endParaRPr>
          </a:p>
        </p:txBody>
      </p:sp>
      <p:pic>
        <p:nvPicPr>
          <p:cNvPr id="6" name="Picture 2" descr="F:\ICT fundamentals\Sawyer\chapter05images\saw8293x_p0532.jpg"/>
          <p:cNvPicPr>
            <a:picLocks noChangeAspect="1" noChangeArrowheads="1"/>
          </p:cNvPicPr>
          <p:nvPr/>
        </p:nvPicPr>
        <p:blipFill>
          <a:blip r:embed="rId3" cstate="print"/>
          <a:srcRect/>
          <a:stretch>
            <a:fillRect/>
          </a:stretch>
        </p:blipFill>
        <p:spPr bwMode="auto">
          <a:xfrm>
            <a:off x="6248400" y="152400"/>
            <a:ext cx="2386013" cy="1563687"/>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228600" y="-22225"/>
            <a:ext cx="8915400" cy="1470025"/>
          </a:xfrm>
        </p:spPr>
        <p:txBody>
          <a:bodyPr>
            <a:noAutofit/>
          </a:bodyPr>
          <a:lstStyle/>
          <a:p>
            <a:pPr algn="l">
              <a:lnSpc>
                <a:spcPts val="6000"/>
              </a:lnSpc>
            </a:pPr>
            <a:r>
              <a:rPr lang="en-US" sz="7200" b="1" dirty="0" smtClean="0">
                <a:solidFill>
                  <a:schemeClr val="accent6">
                    <a:lumMod val="75000"/>
                  </a:schemeClr>
                </a:solidFill>
              </a:rPr>
              <a:t>Solid State Disks (SSD):</a:t>
            </a:r>
            <a:endParaRPr lang="en-US" sz="6600" dirty="0">
              <a:solidFill>
                <a:schemeClr val="accent6">
                  <a:lumMod val="75000"/>
                </a:schemeClr>
              </a:solidFill>
            </a:endParaRPr>
          </a:p>
        </p:txBody>
      </p:sp>
      <p:sp>
        <p:nvSpPr>
          <p:cNvPr id="4" name="Rectangle 3"/>
          <p:cNvSpPr/>
          <p:nvPr/>
        </p:nvSpPr>
        <p:spPr>
          <a:xfrm>
            <a:off x="76200" y="1524000"/>
            <a:ext cx="8458200" cy="3662541"/>
          </a:xfrm>
          <a:prstGeom prst="rect">
            <a:avLst/>
          </a:prstGeom>
        </p:spPr>
        <p:txBody>
          <a:bodyPr wrap="square">
            <a:spAutoFit/>
          </a:bodyPr>
          <a:lstStyle/>
          <a:p>
            <a:pPr marL="742950" lvl="1" indent="-285750" fontAlgn="base">
              <a:spcBef>
                <a:spcPct val="20000"/>
              </a:spcBef>
              <a:spcAft>
                <a:spcPct val="0"/>
              </a:spcAft>
            </a:pPr>
            <a:r>
              <a:rPr lang="en-US" sz="4000" kern="0" dirty="0" smtClean="0">
                <a:solidFill>
                  <a:srgbClr val="000000"/>
                </a:solidFill>
                <a:latin typeface="+mj-lt"/>
              </a:rPr>
              <a:t>Large amount of </a:t>
            </a:r>
            <a:r>
              <a:rPr lang="en-US" sz="4000" b="1" kern="0" dirty="0" smtClean="0">
                <a:solidFill>
                  <a:schemeClr val="accent1">
                    <a:lumMod val="50000"/>
                  </a:schemeClr>
                </a:solidFill>
                <a:latin typeface="+mj-lt"/>
              </a:rPr>
              <a:t>SDRAM</a:t>
            </a:r>
          </a:p>
          <a:p>
            <a:pPr marL="742950" lvl="1" indent="-285750" fontAlgn="base">
              <a:spcBef>
                <a:spcPct val="20000"/>
              </a:spcBef>
              <a:spcAft>
                <a:spcPct val="0"/>
              </a:spcAft>
            </a:pPr>
            <a:r>
              <a:rPr lang="en-US" sz="4000" kern="0" dirty="0" smtClean="0">
                <a:solidFill>
                  <a:srgbClr val="000000"/>
                </a:solidFill>
                <a:latin typeface="+mj-lt"/>
              </a:rPr>
              <a:t>Extremely</a:t>
            </a:r>
            <a:r>
              <a:rPr lang="en-US" sz="4000" b="1" kern="0" dirty="0" smtClean="0">
                <a:solidFill>
                  <a:srgbClr val="000000"/>
                </a:solidFill>
                <a:latin typeface="+mj-lt"/>
              </a:rPr>
              <a:t> </a:t>
            </a:r>
            <a:r>
              <a:rPr lang="en-US" sz="4000" b="1" kern="0" dirty="0" smtClean="0">
                <a:solidFill>
                  <a:schemeClr val="accent1">
                    <a:lumMod val="50000"/>
                  </a:schemeClr>
                </a:solidFill>
                <a:latin typeface="+mj-lt"/>
              </a:rPr>
              <a:t>fast</a:t>
            </a:r>
          </a:p>
          <a:p>
            <a:pPr marL="742950" lvl="1" indent="-285750" fontAlgn="base">
              <a:spcBef>
                <a:spcPct val="20000"/>
              </a:spcBef>
              <a:spcAft>
                <a:spcPct val="0"/>
              </a:spcAft>
            </a:pPr>
            <a:r>
              <a:rPr lang="en-US" sz="4000" b="1" i="1" kern="0" dirty="0" smtClean="0">
                <a:solidFill>
                  <a:schemeClr val="accent1">
                    <a:lumMod val="50000"/>
                  </a:schemeClr>
                </a:solidFill>
                <a:latin typeface="+mj-lt"/>
              </a:rPr>
              <a:t>Volatile</a:t>
            </a:r>
            <a:r>
              <a:rPr lang="en-US" sz="4000" b="1" kern="0" dirty="0" smtClean="0">
                <a:solidFill>
                  <a:srgbClr val="000000"/>
                </a:solidFill>
                <a:latin typeface="+mj-lt"/>
              </a:rPr>
              <a:t> </a:t>
            </a:r>
            <a:r>
              <a:rPr lang="en-US" sz="4000" kern="0" dirty="0" smtClean="0">
                <a:solidFill>
                  <a:srgbClr val="000000"/>
                </a:solidFill>
                <a:latin typeface="+mj-lt"/>
              </a:rPr>
              <a:t>storage</a:t>
            </a:r>
          </a:p>
          <a:p>
            <a:pPr marL="742950" lvl="1" indent="-285750" fontAlgn="base">
              <a:spcBef>
                <a:spcPct val="20000"/>
              </a:spcBef>
              <a:spcAft>
                <a:spcPct val="0"/>
              </a:spcAft>
            </a:pPr>
            <a:r>
              <a:rPr lang="en-US" sz="4000" b="1" kern="0" dirty="0" smtClean="0">
                <a:solidFill>
                  <a:schemeClr val="accent1">
                    <a:lumMod val="50000"/>
                  </a:schemeClr>
                </a:solidFill>
                <a:latin typeface="+mj-lt"/>
              </a:rPr>
              <a:t>Require battery backups</a:t>
            </a:r>
          </a:p>
          <a:p>
            <a:pPr marL="742950" lvl="1" indent="-285750" fontAlgn="base">
              <a:spcBef>
                <a:spcPct val="20000"/>
              </a:spcBef>
              <a:spcAft>
                <a:spcPct val="0"/>
              </a:spcAft>
            </a:pPr>
            <a:r>
              <a:rPr lang="en-US" sz="4000" kern="0" dirty="0" smtClean="0">
                <a:solidFill>
                  <a:srgbClr val="000000"/>
                </a:solidFill>
                <a:latin typeface="+mj-lt"/>
              </a:rPr>
              <a:t>Most have </a:t>
            </a:r>
            <a:r>
              <a:rPr lang="en-US" sz="4000" b="1" kern="0" dirty="0" smtClean="0">
                <a:solidFill>
                  <a:schemeClr val="tx2">
                    <a:lumMod val="75000"/>
                  </a:schemeClr>
                </a:solidFill>
                <a:latin typeface="+mj-lt"/>
              </a:rPr>
              <a:t>hard disks copying data</a:t>
            </a:r>
            <a:endParaRPr lang="en-US" sz="4000" b="1" kern="0" dirty="0">
              <a:solidFill>
                <a:schemeClr val="tx2">
                  <a:lumMod val="75000"/>
                </a:schemeClr>
              </a:solidFill>
              <a:latin typeface="+mj-lt"/>
            </a:endParaRPr>
          </a:p>
        </p:txBody>
      </p:sp>
      <p:pic>
        <p:nvPicPr>
          <p:cNvPr id="1026" name="Picture 2"/>
          <p:cNvPicPr>
            <a:picLocks noChangeAspect="1" noChangeArrowheads="1"/>
          </p:cNvPicPr>
          <p:nvPr/>
        </p:nvPicPr>
        <p:blipFill>
          <a:blip r:embed="rId3"/>
          <a:srcRect/>
          <a:stretch>
            <a:fillRect/>
          </a:stretch>
        </p:blipFill>
        <p:spPr bwMode="auto">
          <a:xfrm>
            <a:off x="6858000" y="1219200"/>
            <a:ext cx="1905000" cy="1990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514600"/>
            <a:ext cx="8077200" cy="1470025"/>
          </a:xfrm>
        </p:spPr>
        <p:txBody>
          <a:bodyPr>
            <a:noAutofit/>
          </a:bodyPr>
          <a:lstStyle/>
          <a:p>
            <a:pPr>
              <a:lnSpc>
                <a:spcPts val="6000"/>
              </a:lnSpc>
            </a:pPr>
            <a:r>
              <a:rPr lang="en-US" sz="7200" dirty="0" smtClean="0">
                <a:solidFill>
                  <a:schemeClr val="accent6">
                    <a:lumMod val="75000"/>
                  </a:schemeClr>
                </a:solidFill>
              </a:rPr>
              <a:t>Performance </a:t>
            </a:r>
            <a:br>
              <a:rPr lang="en-US" sz="7200" dirty="0" smtClean="0">
                <a:solidFill>
                  <a:schemeClr val="accent6">
                    <a:lumMod val="75000"/>
                  </a:schemeClr>
                </a:solidFill>
              </a:rPr>
            </a:br>
            <a:r>
              <a:rPr lang="en-US" sz="7200" b="1" dirty="0" smtClean="0">
                <a:solidFill>
                  <a:schemeClr val="accent6">
                    <a:lumMod val="75000"/>
                  </a:schemeClr>
                </a:solidFill>
              </a:rPr>
              <a:t>comparison</a:t>
            </a:r>
            <a:r>
              <a:rPr lang="en-US" sz="6600" dirty="0" smtClean="0">
                <a:solidFill>
                  <a:schemeClr val="accent6">
                    <a:lumMod val="75000"/>
                  </a:schemeClr>
                </a:solidFill>
              </a:rPr>
              <a:t/>
            </a:r>
            <a:br>
              <a:rPr lang="en-US" sz="6600" dirty="0" smtClean="0">
                <a:solidFill>
                  <a:schemeClr val="accent6">
                    <a:lumMod val="75000"/>
                  </a:schemeClr>
                </a:solidFill>
              </a:rPr>
            </a:br>
            <a:endParaRPr lang="en-US" sz="6600" dirty="0">
              <a:solidFill>
                <a:schemeClr val="accent6">
                  <a:lumMod val="75000"/>
                </a:schemeClr>
              </a:solidFill>
            </a:endParaRPr>
          </a:p>
        </p:txBody>
      </p:sp>
      <p:grpSp>
        <p:nvGrpSpPr>
          <p:cNvPr id="11" name="Group 10"/>
          <p:cNvGrpSpPr/>
          <p:nvPr/>
        </p:nvGrpSpPr>
        <p:grpSpPr>
          <a:xfrm>
            <a:off x="7010400" y="2133600"/>
            <a:ext cx="533400" cy="2058194"/>
            <a:chOff x="4418806" y="3886200"/>
            <a:chExt cx="306388" cy="2058194"/>
          </a:xfrm>
        </p:grpSpPr>
        <p:cxnSp>
          <p:nvCxnSpPr>
            <p:cNvPr id="4" name="Straight Connector 3"/>
            <p:cNvCxnSpPr/>
            <p:nvPr/>
          </p:nvCxnSpPr>
          <p:spPr>
            <a:xfrm rot="5400000" flipH="1" flipV="1">
              <a:off x="3657600" y="5181600"/>
              <a:ext cx="1524000" cy="1588"/>
            </a:xfrm>
            <a:prstGeom prst="line">
              <a:avLst/>
            </a:prstGeom>
            <a:ln w="190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flipH="1" flipV="1">
              <a:off x="3542506" y="4914900"/>
              <a:ext cx="2058194" cy="794"/>
            </a:xfrm>
            <a:prstGeom prst="line">
              <a:avLst/>
            </a:prstGeom>
            <a:ln w="1905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flipV="1">
              <a:off x="4076700" y="5295106"/>
              <a:ext cx="1296194" cy="794"/>
            </a:xfrm>
            <a:prstGeom prst="line">
              <a:avLst/>
            </a:prstGeom>
            <a:ln w="190500">
              <a:solidFill>
                <a:schemeClr val="tx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 name="Group 15"/>
          <p:cNvGrpSpPr/>
          <p:nvPr/>
        </p:nvGrpSpPr>
        <p:grpSpPr>
          <a:xfrm>
            <a:off x="1905000" y="376239"/>
            <a:ext cx="7162800" cy="6253161"/>
            <a:chOff x="1981200" y="604839"/>
            <a:chExt cx="7162800" cy="6253161"/>
          </a:xfrm>
        </p:grpSpPr>
        <p:pic>
          <p:nvPicPr>
            <p:cNvPr id="17" name="Picture 9" descr="E:\Powerpoint Presentations\Chap07\Chapter Figures\Fig7-04 mod.jpg"/>
            <p:cNvPicPr>
              <a:picLocks noChangeAspect="1" noChangeArrowheads="1"/>
            </p:cNvPicPr>
            <p:nvPr/>
          </p:nvPicPr>
          <p:blipFill>
            <a:blip r:embed="rId3"/>
            <a:srcRect/>
            <a:stretch>
              <a:fillRect/>
            </a:stretch>
          </p:blipFill>
          <p:spPr bwMode="auto">
            <a:xfrm>
              <a:off x="1981200" y="966788"/>
              <a:ext cx="7162800" cy="5891212"/>
            </a:xfrm>
            <a:prstGeom prst="rect">
              <a:avLst/>
            </a:prstGeom>
            <a:noFill/>
          </p:spPr>
        </p:pic>
        <p:sp>
          <p:nvSpPr>
            <p:cNvPr id="18" name="Text Box 10"/>
            <p:cNvSpPr txBox="1">
              <a:spLocks noChangeArrowheads="1"/>
            </p:cNvSpPr>
            <p:nvPr/>
          </p:nvSpPr>
          <p:spPr bwMode="auto">
            <a:xfrm>
              <a:off x="4953000" y="1981200"/>
              <a:ext cx="1447800" cy="707886"/>
            </a:xfrm>
            <a:prstGeom prst="rect">
              <a:avLst/>
            </a:prstGeom>
            <a:noFill/>
            <a:ln w="57150">
              <a:noFill/>
              <a:miter lim="800000"/>
              <a:headEnd/>
              <a:tailEnd/>
            </a:ln>
            <a:effectLst/>
          </p:spPr>
          <p:txBody>
            <a:bodyPr>
              <a:spAutoFit/>
            </a:bodyPr>
            <a:lstStyle/>
            <a:p>
              <a:pPr algn="l" rtl="0"/>
              <a:r>
                <a:rPr lang="en-US" sz="4000" b="1" kern="1200" dirty="0">
                  <a:solidFill>
                    <a:prstClr val="black"/>
                  </a:solidFill>
                  <a:latin typeface="Calibri"/>
                  <a:ea typeface="+mn-ea"/>
                  <a:cs typeface="+mn-cs"/>
                </a:rPr>
                <a:t>RAM</a:t>
              </a:r>
            </a:p>
          </p:txBody>
        </p:sp>
        <p:sp>
          <p:nvSpPr>
            <p:cNvPr id="19" name="Text Box 11"/>
            <p:cNvSpPr txBox="1">
              <a:spLocks noChangeArrowheads="1"/>
            </p:cNvSpPr>
            <p:nvPr/>
          </p:nvSpPr>
          <p:spPr bwMode="auto">
            <a:xfrm>
              <a:off x="4114800" y="4052888"/>
              <a:ext cx="3124200" cy="707886"/>
            </a:xfrm>
            <a:prstGeom prst="rect">
              <a:avLst/>
            </a:prstGeom>
            <a:noFill/>
            <a:ln w="57150">
              <a:noFill/>
              <a:miter lim="800000"/>
              <a:headEnd/>
              <a:tailEnd/>
            </a:ln>
            <a:effectLst/>
          </p:spPr>
          <p:txBody>
            <a:bodyPr wrap="square">
              <a:spAutoFit/>
            </a:bodyPr>
            <a:lstStyle/>
            <a:p>
              <a:pPr algn="l" rtl="0"/>
              <a:r>
                <a:rPr lang="en-US" sz="4000" b="1" kern="1200" dirty="0">
                  <a:solidFill>
                    <a:prstClr val="black"/>
                  </a:solidFill>
                  <a:latin typeface="Calibri"/>
                  <a:ea typeface="+mn-ea"/>
                  <a:cs typeface="+mn-cs"/>
                </a:rPr>
                <a:t>Compact Disc</a:t>
              </a:r>
            </a:p>
          </p:txBody>
        </p:sp>
        <p:sp>
          <p:nvSpPr>
            <p:cNvPr id="20" name="Text Box 12"/>
            <p:cNvSpPr txBox="1">
              <a:spLocks noChangeArrowheads="1"/>
            </p:cNvSpPr>
            <p:nvPr/>
          </p:nvSpPr>
          <p:spPr bwMode="auto">
            <a:xfrm>
              <a:off x="4267200" y="5043488"/>
              <a:ext cx="2743200" cy="707886"/>
            </a:xfrm>
            <a:prstGeom prst="rect">
              <a:avLst/>
            </a:prstGeom>
            <a:noFill/>
            <a:ln w="57150">
              <a:noFill/>
              <a:miter lim="800000"/>
              <a:headEnd/>
              <a:tailEnd/>
            </a:ln>
            <a:effectLst/>
          </p:spPr>
          <p:txBody>
            <a:bodyPr wrap="square">
              <a:spAutoFit/>
            </a:bodyPr>
            <a:lstStyle/>
            <a:p>
              <a:pPr algn="l" rtl="0"/>
              <a:r>
                <a:rPr lang="en-US" sz="4000" b="1" kern="1200" dirty="0">
                  <a:solidFill>
                    <a:prstClr val="black"/>
                  </a:solidFill>
                  <a:latin typeface="Calibri"/>
                  <a:ea typeface="+mn-ea"/>
                  <a:cs typeface="+mn-cs"/>
                </a:rPr>
                <a:t>Floppy Disk</a:t>
              </a:r>
            </a:p>
          </p:txBody>
        </p:sp>
        <p:sp>
          <p:nvSpPr>
            <p:cNvPr id="21" name="Text Box 13"/>
            <p:cNvSpPr txBox="1">
              <a:spLocks noChangeArrowheads="1"/>
            </p:cNvSpPr>
            <p:nvPr/>
          </p:nvSpPr>
          <p:spPr bwMode="auto">
            <a:xfrm>
              <a:off x="4800600" y="6019800"/>
              <a:ext cx="1447800" cy="707886"/>
            </a:xfrm>
            <a:prstGeom prst="rect">
              <a:avLst/>
            </a:prstGeom>
            <a:noFill/>
            <a:ln w="57150">
              <a:noFill/>
              <a:miter lim="800000"/>
              <a:headEnd/>
              <a:tailEnd/>
            </a:ln>
            <a:effectLst/>
          </p:spPr>
          <p:txBody>
            <a:bodyPr>
              <a:spAutoFit/>
            </a:bodyPr>
            <a:lstStyle/>
            <a:p>
              <a:pPr algn="l" rtl="0"/>
              <a:r>
                <a:rPr lang="en-US" sz="4000" b="1" kern="1200" dirty="0">
                  <a:solidFill>
                    <a:prstClr val="black"/>
                  </a:solidFill>
                  <a:latin typeface="Calibri"/>
                  <a:ea typeface="+mn-ea"/>
                  <a:cs typeface="+mn-cs"/>
                </a:rPr>
                <a:t>Tape</a:t>
              </a:r>
            </a:p>
          </p:txBody>
        </p:sp>
        <p:sp>
          <p:nvSpPr>
            <p:cNvPr id="22" name="Text Box 14"/>
            <p:cNvSpPr txBox="1">
              <a:spLocks noChangeArrowheads="1"/>
            </p:cNvSpPr>
            <p:nvPr/>
          </p:nvSpPr>
          <p:spPr bwMode="auto">
            <a:xfrm>
              <a:off x="4419600" y="3062288"/>
              <a:ext cx="2362200" cy="707886"/>
            </a:xfrm>
            <a:prstGeom prst="rect">
              <a:avLst/>
            </a:prstGeom>
            <a:noFill/>
            <a:ln w="57150">
              <a:noFill/>
              <a:miter lim="800000"/>
              <a:headEnd/>
              <a:tailEnd/>
            </a:ln>
            <a:effectLst/>
          </p:spPr>
          <p:txBody>
            <a:bodyPr wrap="square">
              <a:spAutoFit/>
            </a:bodyPr>
            <a:lstStyle/>
            <a:p>
              <a:pPr algn="l" rtl="0"/>
              <a:r>
                <a:rPr lang="en-US" sz="4000" b="1" kern="1200" dirty="0">
                  <a:solidFill>
                    <a:prstClr val="black"/>
                  </a:solidFill>
                  <a:latin typeface="Calibri"/>
                  <a:ea typeface="+mn-ea"/>
                  <a:cs typeface="+mn-cs"/>
                </a:rPr>
                <a:t>Hard Disk</a:t>
              </a:r>
            </a:p>
          </p:txBody>
        </p:sp>
        <p:grpSp>
          <p:nvGrpSpPr>
            <p:cNvPr id="4" name="Group 27"/>
            <p:cNvGrpSpPr>
              <a:grpSpLocks/>
            </p:cNvGrpSpPr>
            <p:nvPr/>
          </p:nvGrpSpPr>
          <p:grpSpPr bwMode="auto">
            <a:xfrm>
              <a:off x="2209800" y="604839"/>
              <a:ext cx="3124200" cy="6024571"/>
              <a:chOff x="1392" y="381"/>
              <a:chExt cx="1968" cy="3795"/>
            </a:xfrm>
          </p:grpSpPr>
          <p:sp>
            <p:nvSpPr>
              <p:cNvPr id="34" name="Text Box 15"/>
              <p:cNvSpPr txBox="1">
                <a:spLocks noChangeArrowheads="1"/>
              </p:cNvSpPr>
              <p:nvPr/>
            </p:nvSpPr>
            <p:spPr bwMode="auto">
              <a:xfrm>
                <a:off x="2064" y="2208"/>
                <a:ext cx="480" cy="231"/>
              </a:xfrm>
              <a:prstGeom prst="rect">
                <a:avLst/>
              </a:prstGeom>
              <a:noFill/>
              <a:ln w="57150">
                <a:noFill/>
                <a:miter lim="800000"/>
                <a:headEnd/>
                <a:tailEnd/>
              </a:ln>
              <a:effectLst/>
            </p:spPr>
            <p:txBody>
              <a:bodyPr>
                <a:spAutoFit/>
              </a:bodyPr>
              <a:lstStyle/>
              <a:p>
                <a:pPr algn="l" rtl="0"/>
                <a:r>
                  <a:rPr lang="en-US" kern="1200">
                    <a:solidFill>
                      <a:prstClr val="black"/>
                    </a:solidFill>
                    <a:latin typeface="Calibri"/>
                    <a:ea typeface="+mn-ea"/>
                    <a:cs typeface="+mn-cs"/>
                  </a:rPr>
                  <a:t>cost</a:t>
                </a:r>
              </a:p>
            </p:txBody>
          </p:sp>
          <p:sp>
            <p:nvSpPr>
              <p:cNvPr id="35" name="Line 17"/>
              <p:cNvSpPr>
                <a:spLocks noChangeShapeType="1"/>
              </p:cNvSpPr>
              <p:nvPr/>
            </p:nvSpPr>
            <p:spPr bwMode="auto">
              <a:xfrm flipH="1">
                <a:off x="1392" y="2448"/>
                <a:ext cx="960" cy="1728"/>
              </a:xfrm>
              <a:prstGeom prst="line">
                <a:avLst/>
              </a:prstGeom>
              <a:noFill/>
              <a:ln w="57150">
                <a:solidFill>
                  <a:srgbClr val="FFFF00"/>
                </a:solidFill>
                <a:round/>
                <a:headEnd/>
                <a:tailEnd type="triangle" w="med" len="med"/>
              </a:ln>
              <a:effectLst/>
            </p:spPr>
            <p:txBody>
              <a:bodyPr anchor="ctr">
                <a:spAutoFit/>
              </a:bodyPr>
              <a:lstStyle/>
              <a:p>
                <a:pPr algn="l" rtl="0"/>
                <a:endParaRPr lang="th-TH" kern="1200">
                  <a:solidFill>
                    <a:prstClr val="black"/>
                  </a:solidFill>
                  <a:latin typeface="Calibri"/>
                  <a:ea typeface="+mn-ea"/>
                  <a:cs typeface="Cordia New"/>
                </a:endParaRPr>
              </a:p>
            </p:txBody>
          </p:sp>
          <p:sp>
            <p:nvSpPr>
              <p:cNvPr id="36" name="Line 18"/>
              <p:cNvSpPr>
                <a:spLocks noChangeShapeType="1"/>
              </p:cNvSpPr>
              <p:nvPr/>
            </p:nvSpPr>
            <p:spPr bwMode="auto">
              <a:xfrm flipV="1">
                <a:off x="2496" y="720"/>
                <a:ext cx="864" cy="1488"/>
              </a:xfrm>
              <a:prstGeom prst="line">
                <a:avLst/>
              </a:prstGeom>
              <a:noFill/>
              <a:ln w="57150">
                <a:solidFill>
                  <a:srgbClr val="FFFF00"/>
                </a:solidFill>
                <a:round/>
                <a:headEnd/>
                <a:tailEnd type="triangle" w="med" len="med"/>
              </a:ln>
              <a:effectLst/>
            </p:spPr>
            <p:txBody>
              <a:bodyPr wrap="none" anchor="ctr">
                <a:spAutoFit/>
              </a:bodyPr>
              <a:lstStyle/>
              <a:p>
                <a:pPr algn="l" rtl="0"/>
                <a:endParaRPr lang="th-TH" kern="1200">
                  <a:solidFill>
                    <a:prstClr val="black"/>
                  </a:solidFill>
                  <a:latin typeface="Calibri"/>
                  <a:ea typeface="+mn-ea"/>
                  <a:cs typeface="Cordia New"/>
                </a:endParaRPr>
              </a:p>
            </p:txBody>
          </p:sp>
          <p:sp>
            <p:nvSpPr>
              <p:cNvPr id="37" name="Text Box 21"/>
              <p:cNvSpPr txBox="1">
                <a:spLocks noChangeArrowheads="1"/>
              </p:cNvSpPr>
              <p:nvPr/>
            </p:nvSpPr>
            <p:spPr bwMode="auto">
              <a:xfrm rot="17958735">
                <a:off x="889" y="2986"/>
                <a:ext cx="1659" cy="368"/>
              </a:xfrm>
              <a:prstGeom prst="rect">
                <a:avLst/>
              </a:prstGeom>
              <a:noFill/>
              <a:ln w="57150">
                <a:noFill/>
                <a:miter lim="800000"/>
                <a:headEnd/>
                <a:tailEnd/>
              </a:ln>
              <a:effectLst/>
            </p:spPr>
            <p:txBody>
              <a:bodyPr wrap="square">
                <a:spAutoFit/>
              </a:bodyPr>
              <a:lstStyle/>
              <a:p>
                <a:pPr algn="l" rtl="0"/>
                <a:r>
                  <a:rPr lang="en-US" sz="3200" kern="1200" dirty="0">
                    <a:solidFill>
                      <a:srgbClr val="FFFF00"/>
                    </a:solidFill>
                    <a:latin typeface="Calibri"/>
                    <a:ea typeface="+mn-ea"/>
                    <a:cs typeface="+mn-cs"/>
                  </a:rPr>
                  <a:t>less expensive</a:t>
                </a:r>
              </a:p>
            </p:txBody>
          </p:sp>
          <p:sp>
            <p:nvSpPr>
              <p:cNvPr id="38" name="Text Box 22"/>
              <p:cNvSpPr txBox="1">
                <a:spLocks noChangeArrowheads="1"/>
              </p:cNvSpPr>
              <p:nvPr/>
            </p:nvSpPr>
            <p:spPr bwMode="auto">
              <a:xfrm rot="17958735">
                <a:off x="1786" y="1150"/>
                <a:ext cx="1906" cy="368"/>
              </a:xfrm>
              <a:prstGeom prst="rect">
                <a:avLst/>
              </a:prstGeom>
              <a:noFill/>
              <a:ln w="57150">
                <a:noFill/>
                <a:miter lim="800000"/>
                <a:headEnd/>
                <a:tailEnd/>
              </a:ln>
              <a:effectLst/>
            </p:spPr>
            <p:txBody>
              <a:bodyPr wrap="square">
                <a:spAutoFit/>
              </a:bodyPr>
              <a:lstStyle/>
              <a:p>
                <a:pPr algn="l" rtl="0"/>
                <a:r>
                  <a:rPr lang="en-US" sz="3200" kern="1200" dirty="0">
                    <a:solidFill>
                      <a:srgbClr val="FFFF00"/>
                    </a:solidFill>
                    <a:latin typeface="Calibri"/>
                    <a:ea typeface="+mn-ea"/>
                    <a:cs typeface="+mn-cs"/>
                  </a:rPr>
                  <a:t>more expensive</a:t>
                </a:r>
                <a:endParaRPr lang="en-US" kern="1200" dirty="0">
                  <a:solidFill>
                    <a:srgbClr val="FFFF00"/>
                  </a:solidFill>
                  <a:latin typeface="Calibri"/>
                  <a:ea typeface="+mn-ea"/>
                  <a:cs typeface="+mn-cs"/>
                </a:endParaRPr>
              </a:p>
            </p:txBody>
          </p:sp>
        </p:grpSp>
        <p:grpSp>
          <p:nvGrpSpPr>
            <p:cNvPr id="5" name="Group 26"/>
            <p:cNvGrpSpPr>
              <a:grpSpLocks/>
            </p:cNvGrpSpPr>
            <p:nvPr/>
          </p:nvGrpSpPr>
          <p:grpSpPr bwMode="auto">
            <a:xfrm>
              <a:off x="5791200" y="1143002"/>
              <a:ext cx="3124200" cy="5486407"/>
              <a:chOff x="3648" y="720"/>
              <a:chExt cx="1968" cy="3456"/>
            </a:xfrm>
          </p:grpSpPr>
          <p:sp>
            <p:nvSpPr>
              <p:cNvPr id="29" name="Text Box 16"/>
              <p:cNvSpPr txBox="1">
                <a:spLocks noChangeArrowheads="1"/>
              </p:cNvSpPr>
              <p:nvPr/>
            </p:nvSpPr>
            <p:spPr bwMode="auto">
              <a:xfrm>
                <a:off x="4464" y="2208"/>
                <a:ext cx="672" cy="231"/>
              </a:xfrm>
              <a:prstGeom prst="rect">
                <a:avLst/>
              </a:prstGeom>
              <a:noFill/>
              <a:ln w="57150">
                <a:noFill/>
                <a:miter lim="800000"/>
                <a:headEnd/>
                <a:tailEnd/>
              </a:ln>
              <a:effectLst/>
            </p:spPr>
            <p:txBody>
              <a:bodyPr>
                <a:spAutoFit/>
              </a:bodyPr>
              <a:lstStyle/>
              <a:p>
                <a:pPr algn="l" rtl="0"/>
                <a:r>
                  <a:rPr lang="en-US" kern="1200">
                    <a:solidFill>
                      <a:prstClr val="black"/>
                    </a:solidFill>
                    <a:latin typeface="Calibri"/>
                    <a:ea typeface="+mn-ea"/>
                    <a:cs typeface="+mn-cs"/>
                  </a:rPr>
                  <a:t>speed</a:t>
                </a:r>
              </a:p>
            </p:txBody>
          </p:sp>
          <p:sp>
            <p:nvSpPr>
              <p:cNvPr id="30" name="Line 19"/>
              <p:cNvSpPr>
                <a:spLocks noChangeShapeType="1"/>
              </p:cNvSpPr>
              <p:nvPr/>
            </p:nvSpPr>
            <p:spPr bwMode="auto">
              <a:xfrm>
                <a:off x="4656" y="2448"/>
                <a:ext cx="960" cy="1728"/>
              </a:xfrm>
              <a:prstGeom prst="line">
                <a:avLst/>
              </a:prstGeom>
              <a:noFill/>
              <a:ln w="57150">
                <a:solidFill>
                  <a:srgbClr val="FFFF00"/>
                </a:solidFill>
                <a:round/>
                <a:headEnd/>
                <a:tailEnd type="triangle" w="med" len="med"/>
              </a:ln>
              <a:effectLst/>
            </p:spPr>
            <p:txBody>
              <a:bodyPr anchor="ctr">
                <a:spAutoFit/>
              </a:bodyPr>
              <a:lstStyle/>
              <a:p>
                <a:pPr algn="l" rtl="0"/>
                <a:endParaRPr lang="th-TH" kern="1200">
                  <a:solidFill>
                    <a:prstClr val="black"/>
                  </a:solidFill>
                  <a:latin typeface="Calibri"/>
                  <a:ea typeface="+mn-ea"/>
                  <a:cs typeface="Cordia New"/>
                </a:endParaRPr>
              </a:p>
            </p:txBody>
          </p:sp>
          <p:sp>
            <p:nvSpPr>
              <p:cNvPr id="31" name="Line 20"/>
              <p:cNvSpPr>
                <a:spLocks noChangeShapeType="1"/>
              </p:cNvSpPr>
              <p:nvPr/>
            </p:nvSpPr>
            <p:spPr bwMode="auto">
              <a:xfrm flipH="1" flipV="1">
                <a:off x="3648" y="720"/>
                <a:ext cx="864" cy="1488"/>
              </a:xfrm>
              <a:prstGeom prst="line">
                <a:avLst/>
              </a:prstGeom>
              <a:noFill/>
              <a:ln w="57150">
                <a:solidFill>
                  <a:srgbClr val="FFFF00"/>
                </a:solidFill>
                <a:round/>
                <a:headEnd/>
                <a:tailEnd type="triangle" w="med" len="med"/>
              </a:ln>
              <a:effectLst/>
            </p:spPr>
            <p:txBody>
              <a:bodyPr wrap="none" anchor="ctr">
                <a:spAutoFit/>
              </a:bodyPr>
              <a:lstStyle/>
              <a:p>
                <a:pPr algn="l" rtl="0"/>
                <a:endParaRPr lang="th-TH" kern="1200">
                  <a:solidFill>
                    <a:prstClr val="black"/>
                  </a:solidFill>
                  <a:latin typeface="Calibri"/>
                  <a:ea typeface="+mn-ea"/>
                  <a:cs typeface="Cordia New"/>
                </a:endParaRPr>
              </a:p>
            </p:txBody>
          </p:sp>
          <p:sp>
            <p:nvSpPr>
              <p:cNvPr id="32" name="Text Box 23"/>
              <p:cNvSpPr txBox="1">
                <a:spLocks noChangeArrowheads="1"/>
              </p:cNvSpPr>
              <p:nvPr/>
            </p:nvSpPr>
            <p:spPr bwMode="auto">
              <a:xfrm rot="3542035">
                <a:off x="3783" y="1207"/>
                <a:ext cx="1008" cy="368"/>
              </a:xfrm>
              <a:prstGeom prst="rect">
                <a:avLst/>
              </a:prstGeom>
              <a:noFill/>
              <a:ln w="57150">
                <a:noFill/>
                <a:miter lim="800000"/>
                <a:headEnd/>
                <a:tailEnd/>
              </a:ln>
              <a:effectLst/>
            </p:spPr>
            <p:txBody>
              <a:bodyPr>
                <a:spAutoFit/>
              </a:bodyPr>
              <a:lstStyle/>
              <a:p>
                <a:pPr algn="l" rtl="0"/>
                <a:r>
                  <a:rPr lang="en-US" sz="3200" kern="1200" dirty="0">
                    <a:solidFill>
                      <a:srgbClr val="FFFF00"/>
                    </a:solidFill>
                    <a:latin typeface="Calibri"/>
                    <a:ea typeface="+mn-ea"/>
                    <a:cs typeface="+mn-cs"/>
                  </a:rPr>
                  <a:t>faster</a:t>
                </a:r>
              </a:p>
            </p:txBody>
          </p:sp>
          <p:sp>
            <p:nvSpPr>
              <p:cNvPr id="33" name="Text Box 24"/>
              <p:cNvSpPr txBox="1">
                <a:spLocks noChangeArrowheads="1"/>
              </p:cNvSpPr>
              <p:nvPr/>
            </p:nvSpPr>
            <p:spPr bwMode="auto">
              <a:xfrm rot="3542035">
                <a:off x="4709" y="2911"/>
                <a:ext cx="1008" cy="368"/>
              </a:xfrm>
              <a:prstGeom prst="rect">
                <a:avLst/>
              </a:prstGeom>
              <a:noFill/>
              <a:ln w="57150">
                <a:noFill/>
                <a:miter lim="800000"/>
                <a:headEnd/>
                <a:tailEnd/>
              </a:ln>
              <a:effectLst/>
            </p:spPr>
            <p:txBody>
              <a:bodyPr>
                <a:spAutoFit/>
              </a:bodyPr>
              <a:lstStyle/>
              <a:p>
                <a:pPr algn="l" rtl="0"/>
                <a:r>
                  <a:rPr lang="en-US" sz="3200" kern="1200">
                    <a:solidFill>
                      <a:srgbClr val="FFFF00"/>
                    </a:solidFill>
                    <a:latin typeface="Calibri"/>
                    <a:ea typeface="+mn-ea"/>
                    <a:cs typeface="+mn-cs"/>
                  </a:rPr>
                  <a:t>slower</a:t>
                </a:r>
              </a:p>
            </p:txBody>
          </p:sp>
        </p:grpSp>
      </p:grpSp>
      <p:sp>
        <p:nvSpPr>
          <p:cNvPr id="2" name="Title 1"/>
          <p:cNvSpPr>
            <a:spLocks noGrp="1"/>
          </p:cNvSpPr>
          <p:nvPr>
            <p:ph type="ctrTitle"/>
          </p:nvPr>
        </p:nvSpPr>
        <p:spPr>
          <a:xfrm>
            <a:off x="76200" y="533400"/>
            <a:ext cx="4495800" cy="1470025"/>
          </a:xfrm>
        </p:spPr>
        <p:txBody>
          <a:bodyPr>
            <a:noAutofit/>
          </a:bodyPr>
          <a:lstStyle/>
          <a:p>
            <a:pPr>
              <a:lnSpc>
                <a:spcPts val="6000"/>
              </a:lnSpc>
            </a:pPr>
            <a:r>
              <a:rPr lang="en-US" sz="6600" dirty="0" smtClean="0">
                <a:solidFill>
                  <a:schemeClr val="accent6">
                    <a:lumMod val="75000"/>
                  </a:schemeClr>
                </a:solidFill>
              </a:rPr>
              <a:t>Storage </a:t>
            </a:r>
            <a:br>
              <a:rPr lang="en-US" sz="6600" dirty="0" smtClean="0">
                <a:solidFill>
                  <a:schemeClr val="accent6">
                    <a:lumMod val="75000"/>
                  </a:schemeClr>
                </a:solidFill>
              </a:rPr>
            </a:br>
            <a:r>
              <a:rPr lang="en-US" sz="6600" dirty="0" smtClean="0">
                <a:solidFill>
                  <a:schemeClr val="accent6">
                    <a:lumMod val="75000"/>
                  </a:schemeClr>
                </a:solidFill>
              </a:rPr>
              <a:t>hierarchy</a:t>
            </a:r>
            <a:r>
              <a:rPr lang="en-US" sz="6600" b="1" dirty="0" smtClean="0">
                <a:solidFill>
                  <a:schemeClr val="accent6">
                    <a:lumMod val="75000"/>
                  </a:schemeClr>
                </a:solidFill>
              </a:rPr>
              <a:t> </a:t>
            </a:r>
            <a:r>
              <a:rPr lang="en-US" sz="6600" dirty="0" smtClean="0">
                <a:solidFill>
                  <a:schemeClr val="accent6">
                    <a:lumMod val="75000"/>
                  </a:schemeClr>
                </a:solidFill>
              </a:rPr>
              <a:t/>
            </a:r>
            <a:br>
              <a:rPr lang="en-US" sz="6600" dirty="0" smtClean="0">
                <a:solidFill>
                  <a:schemeClr val="accent6">
                    <a:lumMod val="75000"/>
                  </a:schemeClr>
                </a:solidFill>
              </a:rPr>
            </a:br>
            <a:endParaRPr lang="en-US" sz="6600"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752600"/>
            <a:ext cx="8077200" cy="1470025"/>
          </a:xfrm>
        </p:spPr>
        <p:txBody>
          <a:bodyPr>
            <a:noAutofit/>
          </a:bodyPr>
          <a:lstStyle/>
          <a:p>
            <a:pPr>
              <a:lnSpc>
                <a:spcPts val="6000"/>
              </a:lnSpc>
            </a:pPr>
            <a:r>
              <a:rPr lang="en-US" sz="6600" dirty="0" smtClean="0">
                <a:solidFill>
                  <a:schemeClr val="accent6">
                    <a:lumMod val="75000"/>
                  </a:schemeClr>
                </a:solidFill>
              </a:rPr>
              <a:t>Hierarchy of </a:t>
            </a:r>
            <a:br>
              <a:rPr lang="en-US" sz="6600" dirty="0" smtClean="0">
                <a:solidFill>
                  <a:schemeClr val="accent6">
                    <a:lumMod val="75000"/>
                  </a:schemeClr>
                </a:solidFill>
              </a:rPr>
            </a:br>
            <a:r>
              <a:rPr lang="en-US" sz="6600" b="1" dirty="0" smtClean="0">
                <a:solidFill>
                  <a:schemeClr val="accent6">
                    <a:lumMod val="75000"/>
                  </a:schemeClr>
                </a:solidFill>
              </a:rPr>
              <a:t>memory/ storage </a:t>
            </a:r>
            <a:r>
              <a:rPr lang="en-US" sz="6600" dirty="0" smtClean="0">
                <a:solidFill>
                  <a:schemeClr val="accent6">
                    <a:lumMod val="75000"/>
                  </a:schemeClr>
                </a:solidFill>
              </a:rPr>
              <a:t/>
            </a:r>
            <a:br>
              <a:rPr lang="en-US" sz="6600" dirty="0" smtClean="0">
                <a:solidFill>
                  <a:schemeClr val="accent6">
                    <a:lumMod val="75000"/>
                  </a:schemeClr>
                </a:solidFill>
              </a:rPr>
            </a:br>
            <a:r>
              <a:rPr lang="en-US" sz="6600" dirty="0" smtClean="0">
                <a:solidFill>
                  <a:schemeClr val="accent6">
                    <a:lumMod val="75000"/>
                  </a:schemeClr>
                </a:solidFill>
              </a:rPr>
              <a:t>devices</a:t>
            </a:r>
            <a:r>
              <a:rPr lang="en-US" sz="6600" b="1" dirty="0" smtClean="0">
                <a:solidFill>
                  <a:schemeClr val="accent6">
                    <a:lumMod val="75000"/>
                  </a:schemeClr>
                </a:solidFill>
              </a:rPr>
              <a:t/>
            </a:r>
            <a:br>
              <a:rPr lang="en-US" sz="6600" b="1" dirty="0" smtClean="0">
                <a:solidFill>
                  <a:schemeClr val="accent6">
                    <a:lumMod val="75000"/>
                  </a:schemeClr>
                </a:solidFill>
              </a:rPr>
            </a:br>
            <a:r>
              <a:rPr lang="en-US" sz="6600" dirty="0">
                <a:solidFill>
                  <a:schemeClr val="accent6">
                    <a:lumMod val="75000"/>
                  </a:schemeClr>
                </a:solidFill>
              </a:rPr>
              <a:t/>
            </a:r>
            <a:br>
              <a:rPr lang="en-US" sz="6600" dirty="0">
                <a:solidFill>
                  <a:schemeClr val="accent6">
                    <a:lumMod val="75000"/>
                  </a:schemeClr>
                </a:solidFill>
              </a:rPr>
            </a:br>
            <a:endParaRPr lang="en-US" sz="6600" dirty="0">
              <a:solidFill>
                <a:schemeClr val="accent6">
                  <a:lumMod val="75000"/>
                </a:schemeClr>
              </a:solidFill>
            </a:endParaRPr>
          </a:p>
        </p:txBody>
      </p:sp>
      <p:sp>
        <p:nvSpPr>
          <p:cNvPr id="9" name="Isosceles Triangle 8"/>
          <p:cNvSpPr/>
          <p:nvPr/>
        </p:nvSpPr>
        <p:spPr>
          <a:xfrm>
            <a:off x="4648200" y="2514600"/>
            <a:ext cx="4038600" cy="3657600"/>
          </a:xfrm>
          <a:prstGeom prst="triangle">
            <a:avLst/>
          </a:prstGeom>
          <a:solidFill>
            <a:schemeClr val="tx1"/>
          </a:solidFill>
          <a:ln w="7620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105400" y="5410200"/>
            <a:ext cx="3124200" cy="1588"/>
          </a:xfrm>
          <a:prstGeom prst="line">
            <a:avLst/>
          </a:prstGeom>
          <a:ln w="38100"/>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486400" y="4646612"/>
            <a:ext cx="2362200" cy="1588"/>
          </a:xfrm>
          <a:prstGeom prst="line">
            <a:avLst/>
          </a:prstGeom>
          <a:ln w="38100"/>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943600" y="3886200"/>
            <a:ext cx="1447800" cy="1588"/>
          </a:xfrm>
          <a:prstGeom prst="line">
            <a:avLst/>
          </a:prstGeom>
          <a:ln w="38100"/>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15000" y="5562600"/>
            <a:ext cx="1828800" cy="584775"/>
          </a:xfrm>
          <a:prstGeom prst="rect">
            <a:avLst/>
          </a:prstGeom>
          <a:noFill/>
        </p:spPr>
        <p:txBody>
          <a:bodyPr wrap="square" rtlCol="0">
            <a:spAutoFit/>
          </a:bodyPr>
          <a:lstStyle/>
          <a:p>
            <a:r>
              <a:rPr lang="en-US" sz="3200" b="1" dirty="0" smtClean="0">
                <a:solidFill>
                  <a:schemeClr val="accent6">
                    <a:lumMod val="75000"/>
                  </a:schemeClr>
                </a:solidFill>
              </a:rPr>
              <a:t>Hard Disk</a:t>
            </a:r>
            <a:endParaRPr lang="en-US" sz="1600" b="1" dirty="0">
              <a:solidFill>
                <a:schemeClr val="accent6">
                  <a:lumMod val="75000"/>
                </a:schemeClr>
              </a:solidFill>
            </a:endParaRPr>
          </a:p>
        </p:txBody>
      </p:sp>
      <p:sp>
        <p:nvSpPr>
          <p:cNvPr id="26" name="TextBox 25"/>
          <p:cNvSpPr txBox="1"/>
          <p:nvPr/>
        </p:nvSpPr>
        <p:spPr>
          <a:xfrm>
            <a:off x="6172200" y="4673025"/>
            <a:ext cx="1219200" cy="584775"/>
          </a:xfrm>
          <a:prstGeom prst="rect">
            <a:avLst/>
          </a:prstGeom>
          <a:noFill/>
        </p:spPr>
        <p:txBody>
          <a:bodyPr wrap="square" rtlCol="0">
            <a:spAutoFit/>
          </a:bodyPr>
          <a:lstStyle/>
          <a:p>
            <a:r>
              <a:rPr lang="en-US" sz="3200" b="1" dirty="0" smtClean="0">
                <a:solidFill>
                  <a:schemeClr val="accent6">
                    <a:lumMod val="75000"/>
                  </a:schemeClr>
                </a:solidFill>
              </a:rPr>
              <a:t>RAM</a:t>
            </a:r>
            <a:endParaRPr lang="en-US" sz="1600" b="1" dirty="0">
              <a:solidFill>
                <a:schemeClr val="accent6">
                  <a:lumMod val="75000"/>
                </a:schemeClr>
              </a:solidFill>
            </a:endParaRPr>
          </a:p>
        </p:txBody>
      </p:sp>
      <p:sp>
        <p:nvSpPr>
          <p:cNvPr id="27" name="TextBox 26"/>
          <p:cNvSpPr txBox="1"/>
          <p:nvPr/>
        </p:nvSpPr>
        <p:spPr>
          <a:xfrm>
            <a:off x="6096000" y="3962400"/>
            <a:ext cx="1371600" cy="584775"/>
          </a:xfrm>
          <a:prstGeom prst="rect">
            <a:avLst/>
          </a:prstGeom>
          <a:noFill/>
        </p:spPr>
        <p:txBody>
          <a:bodyPr wrap="square" rtlCol="0">
            <a:spAutoFit/>
          </a:bodyPr>
          <a:lstStyle/>
          <a:p>
            <a:r>
              <a:rPr lang="en-US" sz="3200" b="1" dirty="0" smtClean="0">
                <a:solidFill>
                  <a:schemeClr val="accent6">
                    <a:lumMod val="75000"/>
                  </a:schemeClr>
                </a:solidFill>
              </a:rPr>
              <a:t>Cache</a:t>
            </a:r>
            <a:endParaRPr lang="en-US" sz="1600" b="1" dirty="0">
              <a:solidFill>
                <a:schemeClr val="accent6">
                  <a:lumMod val="75000"/>
                </a:schemeClr>
              </a:solidFill>
            </a:endParaRPr>
          </a:p>
        </p:txBody>
      </p:sp>
      <p:sp>
        <p:nvSpPr>
          <p:cNvPr id="28" name="TextBox 27"/>
          <p:cNvSpPr txBox="1"/>
          <p:nvPr/>
        </p:nvSpPr>
        <p:spPr>
          <a:xfrm>
            <a:off x="6248400" y="3225225"/>
            <a:ext cx="990600" cy="584775"/>
          </a:xfrm>
          <a:prstGeom prst="rect">
            <a:avLst/>
          </a:prstGeom>
          <a:noFill/>
        </p:spPr>
        <p:txBody>
          <a:bodyPr wrap="square" rtlCol="0">
            <a:spAutoFit/>
          </a:bodyPr>
          <a:lstStyle/>
          <a:p>
            <a:r>
              <a:rPr lang="en-US" sz="3200" b="1" dirty="0" smtClean="0">
                <a:solidFill>
                  <a:schemeClr val="accent6">
                    <a:lumMod val="75000"/>
                  </a:schemeClr>
                </a:solidFill>
              </a:rPr>
              <a:t>Reg.</a:t>
            </a:r>
            <a:endParaRPr lang="en-US" sz="1600" b="1"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304800" y="457200"/>
            <a:ext cx="8153400" cy="2923877"/>
          </a:xfrm>
          <a:prstGeom prst="rect">
            <a:avLst/>
          </a:prstGeom>
          <a:ln>
            <a:solidFill>
              <a:schemeClr val="tx1"/>
            </a:solidFill>
          </a:ln>
        </p:spPr>
        <p:txBody>
          <a:bodyPr wrap="square">
            <a:spAutoFit/>
          </a:bodyPr>
          <a:lstStyle/>
          <a:p>
            <a:pPr algn="l" rtl="0"/>
            <a:r>
              <a:rPr lang="en-US" sz="4400" b="1" i="1" kern="1200" dirty="0">
                <a:solidFill>
                  <a:schemeClr val="accent6">
                    <a:lumMod val="75000"/>
                  </a:schemeClr>
                </a:solidFill>
                <a:latin typeface="Tahoma" pitchFamily="34" charset="0"/>
                <a:cs typeface="Tahoma" pitchFamily="34" charset="0"/>
              </a:rPr>
              <a:t>Average access time</a:t>
            </a:r>
          </a:p>
          <a:p>
            <a:pPr marL="514350" lvl="1" indent="-514350" algn="l" rtl="0"/>
            <a:r>
              <a:rPr lang="en-US" sz="3200" kern="1200" dirty="0">
                <a:solidFill>
                  <a:srgbClr val="FFFF00"/>
                </a:solidFill>
                <a:latin typeface="Calibri"/>
                <a:ea typeface="+mn-ea"/>
                <a:cs typeface="+mn-cs"/>
              </a:rPr>
              <a:t>Depends on</a:t>
            </a:r>
            <a:r>
              <a:rPr lang="en-US" sz="3200" b="1" kern="1200" dirty="0">
                <a:solidFill>
                  <a:srgbClr val="FFFF00"/>
                </a:solidFill>
                <a:latin typeface="Calibri"/>
                <a:ea typeface="+mn-ea"/>
                <a:cs typeface="+mn-cs"/>
              </a:rPr>
              <a:t> </a:t>
            </a:r>
            <a:r>
              <a:rPr lang="en-US" sz="3600" b="1" kern="1200" dirty="0">
                <a:solidFill>
                  <a:schemeClr val="bg1"/>
                </a:solidFill>
                <a:latin typeface="Calibri"/>
                <a:ea typeface="+mn-ea"/>
                <a:cs typeface="+mn-cs"/>
              </a:rPr>
              <a:t>1)</a:t>
            </a:r>
            <a:r>
              <a:rPr lang="en-US" sz="3600" kern="1200" dirty="0">
                <a:solidFill>
                  <a:schemeClr val="bg1"/>
                </a:solidFill>
                <a:latin typeface="Calibri"/>
                <a:ea typeface="+mn-ea"/>
                <a:cs typeface="+mn-cs"/>
              </a:rPr>
              <a:t> </a:t>
            </a:r>
            <a:r>
              <a:rPr lang="en-US" sz="3200" kern="1200" dirty="0">
                <a:solidFill>
                  <a:srgbClr val="FFFF00"/>
                </a:solidFill>
                <a:latin typeface="Calibri"/>
                <a:ea typeface="+mn-ea"/>
                <a:cs typeface="+mn-cs"/>
              </a:rPr>
              <a:t>RPM, </a:t>
            </a:r>
            <a:r>
              <a:rPr lang="en-US" sz="3600" b="1" kern="1200" dirty="0">
                <a:solidFill>
                  <a:schemeClr val="bg1"/>
                </a:solidFill>
                <a:latin typeface="Calibri"/>
                <a:ea typeface="+mn-ea"/>
                <a:cs typeface="+mn-cs"/>
              </a:rPr>
              <a:t>2) </a:t>
            </a:r>
            <a:r>
              <a:rPr lang="en-US" sz="3200" kern="1200" dirty="0">
                <a:solidFill>
                  <a:srgbClr val="FFFF00"/>
                </a:solidFill>
                <a:latin typeface="Calibri"/>
                <a:ea typeface="+mn-ea"/>
                <a:cs typeface="+mn-cs"/>
              </a:rPr>
              <a:t>time to access track</a:t>
            </a:r>
          </a:p>
          <a:p>
            <a:pPr marL="457200" lvl="1" algn="l" rtl="0"/>
            <a:endParaRPr lang="en-US" sz="1000" kern="1200" dirty="0">
              <a:solidFill>
                <a:srgbClr val="FFFF00"/>
              </a:solidFill>
              <a:latin typeface="Calibri"/>
              <a:ea typeface="+mn-ea"/>
              <a:cs typeface="+mn-cs"/>
            </a:endParaRPr>
          </a:p>
          <a:p>
            <a:pPr algn="l" rtl="0"/>
            <a:r>
              <a:rPr lang="en-US" sz="3200" b="1" kern="1200" dirty="0">
                <a:solidFill>
                  <a:schemeClr val="bg1"/>
                </a:solidFill>
                <a:latin typeface="Calibri"/>
                <a:ea typeface="+mn-ea"/>
                <a:cs typeface="+mn-cs"/>
              </a:rPr>
              <a:t>Hard disk</a:t>
            </a:r>
            <a:r>
              <a:rPr lang="en-US" sz="3200" kern="1200" dirty="0">
                <a:solidFill>
                  <a:srgbClr val="FFFF00"/>
                </a:solidFill>
                <a:latin typeface="Calibri"/>
                <a:ea typeface="+mn-ea"/>
                <a:cs typeface="+mn-cs"/>
              </a:rPr>
              <a:t>: </a:t>
            </a:r>
            <a:r>
              <a:rPr lang="en-US" sz="3600" b="1" kern="1200" dirty="0">
                <a:solidFill>
                  <a:srgbClr val="FFFF00"/>
                </a:solidFill>
                <a:latin typeface="Calibri"/>
                <a:ea typeface="+mn-ea"/>
                <a:cs typeface="+mn-cs"/>
              </a:rPr>
              <a:t>6</a:t>
            </a:r>
            <a:r>
              <a:rPr lang="en-US" sz="3200" kern="1200" dirty="0">
                <a:solidFill>
                  <a:srgbClr val="FFFF00"/>
                </a:solidFill>
                <a:latin typeface="Calibri"/>
                <a:ea typeface="+mn-ea"/>
                <a:cs typeface="+mn-cs"/>
              </a:rPr>
              <a:t> to </a:t>
            </a:r>
            <a:r>
              <a:rPr lang="en-US" sz="3600" b="1" kern="1200" dirty="0">
                <a:solidFill>
                  <a:srgbClr val="FFFF00"/>
                </a:solidFill>
                <a:latin typeface="Calibri"/>
                <a:ea typeface="+mn-ea"/>
                <a:cs typeface="+mn-cs"/>
              </a:rPr>
              <a:t>12</a:t>
            </a:r>
            <a:r>
              <a:rPr lang="en-US" sz="3200" kern="1200" dirty="0">
                <a:solidFill>
                  <a:srgbClr val="FFFF00"/>
                </a:solidFill>
                <a:latin typeface="Calibri"/>
                <a:ea typeface="+mn-ea"/>
                <a:cs typeface="+mn-cs"/>
              </a:rPr>
              <a:t> ms; </a:t>
            </a:r>
            <a:r>
              <a:rPr lang="en-US" sz="3200" b="1" kern="1200" dirty="0">
                <a:solidFill>
                  <a:schemeClr val="bg1"/>
                </a:solidFill>
                <a:latin typeface="Calibri"/>
                <a:ea typeface="+mn-ea"/>
                <a:cs typeface="+mn-cs"/>
              </a:rPr>
              <a:t>CD drive: </a:t>
            </a:r>
            <a:r>
              <a:rPr lang="en-US" sz="3600" b="1" kern="1200" dirty="0">
                <a:solidFill>
                  <a:srgbClr val="FFFF00"/>
                </a:solidFill>
                <a:latin typeface="Calibri"/>
                <a:ea typeface="+mn-ea"/>
                <a:cs typeface="+mn-cs"/>
              </a:rPr>
              <a:t>80</a:t>
            </a:r>
            <a:r>
              <a:rPr lang="en-US" sz="3200" kern="1200" dirty="0">
                <a:solidFill>
                  <a:srgbClr val="FFFF00"/>
                </a:solidFill>
                <a:latin typeface="Calibri"/>
                <a:ea typeface="+mn-ea"/>
                <a:cs typeface="+mn-cs"/>
              </a:rPr>
              <a:t> to </a:t>
            </a:r>
            <a:r>
              <a:rPr lang="en-US" sz="3600" b="1" kern="1200" dirty="0">
                <a:solidFill>
                  <a:srgbClr val="FFFF00"/>
                </a:solidFill>
                <a:latin typeface="Calibri"/>
                <a:ea typeface="+mn-ea"/>
                <a:cs typeface="+mn-cs"/>
              </a:rPr>
              <a:t>800</a:t>
            </a:r>
            <a:r>
              <a:rPr lang="en-US" sz="3200" kern="1200" dirty="0">
                <a:solidFill>
                  <a:srgbClr val="FFFF00"/>
                </a:solidFill>
                <a:latin typeface="Calibri"/>
                <a:ea typeface="+mn-ea"/>
                <a:cs typeface="+mn-cs"/>
              </a:rPr>
              <a:t> ms</a:t>
            </a:r>
            <a:endParaRPr lang="en-US" sz="3200" b="1" kern="1200" dirty="0">
              <a:solidFill>
                <a:srgbClr val="FFFF00"/>
              </a:solidFill>
              <a:latin typeface="Calibri"/>
              <a:ea typeface="+mn-ea"/>
              <a:cs typeface="+mn-cs"/>
            </a:endParaRPr>
          </a:p>
          <a:p>
            <a:pPr algn="l" rtl="0"/>
            <a:endParaRPr lang="en-US" sz="1000" b="1" kern="1200" dirty="0">
              <a:solidFill>
                <a:srgbClr val="F79646">
                  <a:lumMod val="50000"/>
                </a:srgbClr>
              </a:solidFill>
              <a:latin typeface="Calibri"/>
              <a:ea typeface="+mn-ea"/>
              <a:cs typeface="+mn-cs"/>
            </a:endParaRPr>
          </a:p>
          <a:p>
            <a:pPr algn="l" rtl="0"/>
            <a:endParaRPr lang="en-US" sz="1600" kern="1200" dirty="0" smtClean="0">
              <a:solidFill>
                <a:srgbClr val="FFFF00"/>
              </a:solidFill>
              <a:latin typeface="Calibri"/>
              <a:ea typeface="+mn-ea"/>
              <a:cs typeface="+mn-cs"/>
            </a:endParaRPr>
          </a:p>
          <a:p>
            <a:pPr algn="l" rtl="0"/>
            <a:r>
              <a:rPr lang="en-US" sz="3200" kern="1200" dirty="0" smtClean="0">
                <a:solidFill>
                  <a:srgbClr val="FFFF00"/>
                </a:solidFill>
                <a:latin typeface="Calibri"/>
                <a:ea typeface="+mn-ea"/>
                <a:cs typeface="+mn-cs"/>
              </a:rPr>
              <a:t>In </a:t>
            </a:r>
            <a:r>
              <a:rPr lang="en-US" sz="3200" kern="1200" dirty="0">
                <a:solidFill>
                  <a:srgbClr val="FFFF00"/>
                </a:solidFill>
                <a:latin typeface="Calibri"/>
                <a:ea typeface="+mn-ea"/>
                <a:cs typeface="+mn-cs"/>
              </a:rPr>
              <a:t>contrast, RAM access time is in </a:t>
            </a:r>
            <a:r>
              <a:rPr lang="en-US" sz="3200" kern="1200" dirty="0" smtClean="0">
                <a:solidFill>
                  <a:srgbClr val="FFFF00"/>
                </a:solidFill>
                <a:latin typeface="Calibri"/>
                <a:ea typeface="+mn-ea"/>
                <a:cs typeface="+mn-cs"/>
              </a:rPr>
              <a:t>nanoseconds</a:t>
            </a:r>
            <a:endParaRPr lang="en-US" sz="4400" kern="1200" dirty="0">
              <a:solidFill>
                <a:srgbClr val="FFFF00"/>
              </a:solidFill>
              <a:latin typeface="Calibri"/>
              <a:ea typeface="+mn-ea"/>
              <a:cs typeface="+mn-cs"/>
            </a:endParaRPr>
          </a:p>
        </p:txBody>
      </p:sp>
      <p:sp>
        <p:nvSpPr>
          <p:cNvPr id="5" name="Rectangle 4"/>
          <p:cNvSpPr/>
          <p:nvPr/>
        </p:nvSpPr>
        <p:spPr>
          <a:xfrm>
            <a:off x="304800" y="3780877"/>
            <a:ext cx="8153400" cy="2696123"/>
          </a:xfrm>
          <a:prstGeom prst="rect">
            <a:avLst/>
          </a:prstGeom>
          <a:ln>
            <a:solidFill>
              <a:schemeClr val="tx1"/>
            </a:solidFill>
          </a:ln>
        </p:spPr>
        <p:txBody>
          <a:bodyPr wrap="square">
            <a:spAutoFit/>
          </a:bodyPr>
          <a:lstStyle/>
          <a:p>
            <a:pPr rtl="0"/>
            <a:r>
              <a:rPr lang="en-US" sz="4400" b="1" i="1" kern="1200" dirty="0">
                <a:solidFill>
                  <a:schemeClr val="accent6">
                    <a:lumMod val="75000"/>
                  </a:schemeClr>
                </a:solidFill>
                <a:latin typeface="Tahoma" pitchFamily="34" charset="0"/>
                <a:cs typeface="Tahoma" pitchFamily="34" charset="0"/>
              </a:rPr>
              <a:t>Transfer rate</a:t>
            </a:r>
          </a:p>
          <a:p>
            <a:pPr marL="457200" lvl="1" rtl="0"/>
            <a:endParaRPr lang="en-US" sz="1000" kern="1200" dirty="0">
              <a:solidFill>
                <a:prstClr val="black"/>
              </a:solidFill>
              <a:latin typeface="Calibri"/>
              <a:ea typeface="+mn-ea"/>
              <a:cs typeface="+mn-cs"/>
            </a:endParaRPr>
          </a:p>
          <a:p>
            <a:pPr rtl="0"/>
            <a:r>
              <a:rPr lang="en-US" sz="3200" kern="1200" dirty="0">
                <a:solidFill>
                  <a:schemeClr val="bg1"/>
                </a:solidFill>
                <a:latin typeface="Calibri"/>
                <a:ea typeface="+mn-ea"/>
                <a:cs typeface="+mn-cs"/>
              </a:rPr>
              <a:t>Hard disk: </a:t>
            </a:r>
            <a:r>
              <a:rPr lang="en-US" sz="3600" b="1" kern="1200" dirty="0" smtClean="0">
                <a:solidFill>
                  <a:srgbClr val="FFFF00"/>
                </a:solidFill>
                <a:latin typeface="Calibri"/>
                <a:ea typeface="+mn-ea"/>
                <a:cs typeface="+mn-cs"/>
              </a:rPr>
              <a:t>15 – 160 </a:t>
            </a:r>
            <a:r>
              <a:rPr lang="en-US" sz="3200" kern="1200" dirty="0" smtClean="0">
                <a:solidFill>
                  <a:srgbClr val="FFFF00"/>
                </a:solidFill>
                <a:latin typeface="Calibri"/>
                <a:ea typeface="+mn-ea"/>
                <a:cs typeface="+mn-cs"/>
              </a:rPr>
              <a:t>Mbps</a:t>
            </a:r>
            <a:r>
              <a:rPr lang="en-US" sz="3200" kern="1200" dirty="0">
                <a:solidFill>
                  <a:srgbClr val="FFFF00"/>
                </a:solidFill>
                <a:latin typeface="Calibri"/>
                <a:ea typeface="+mn-ea"/>
                <a:cs typeface="+mn-cs"/>
              </a:rPr>
              <a:t>; </a:t>
            </a:r>
          </a:p>
          <a:p>
            <a:pPr rtl="0"/>
            <a:r>
              <a:rPr lang="en-US" sz="3200" kern="1200" dirty="0">
                <a:solidFill>
                  <a:schemeClr val="bg1"/>
                </a:solidFill>
                <a:latin typeface="Calibri"/>
                <a:ea typeface="+mn-ea"/>
                <a:cs typeface="+mn-cs"/>
              </a:rPr>
              <a:t>CD drive: </a:t>
            </a:r>
            <a:r>
              <a:rPr lang="en-US" sz="3200" kern="1200" dirty="0">
                <a:solidFill>
                  <a:srgbClr val="FFFF00"/>
                </a:solidFill>
                <a:latin typeface="Calibri"/>
                <a:ea typeface="+mn-ea"/>
                <a:cs typeface="+mn-cs"/>
              </a:rPr>
              <a:t>base rate</a:t>
            </a:r>
            <a:r>
              <a:rPr lang="en-US" sz="3200" kern="1200" dirty="0" smtClean="0">
                <a:solidFill>
                  <a:srgbClr val="FFFF00"/>
                </a:solidFill>
                <a:latin typeface="Calibri"/>
                <a:ea typeface="+mn-ea"/>
                <a:cs typeface="+mn-cs"/>
              </a:rPr>
              <a:t>= </a:t>
            </a:r>
            <a:r>
              <a:rPr lang="en-US" sz="3600" b="1" kern="1200" dirty="0" smtClean="0">
                <a:solidFill>
                  <a:srgbClr val="FFFF00"/>
                </a:solidFill>
                <a:latin typeface="Calibri"/>
                <a:ea typeface="+mn-ea"/>
                <a:cs typeface="+mn-cs"/>
              </a:rPr>
              <a:t>150</a:t>
            </a:r>
            <a:r>
              <a:rPr lang="en-US" sz="3200" kern="1200" dirty="0" smtClean="0">
                <a:solidFill>
                  <a:srgbClr val="FFFF00"/>
                </a:solidFill>
                <a:latin typeface="Calibri"/>
                <a:ea typeface="+mn-ea"/>
                <a:cs typeface="+mn-cs"/>
              </a:rPr>
              <a:t> </a:t>
            </a:r>
            <a:r>
              <a:rPr lang="en-US" sz="3200" kern="1200" dirty="0">
                <a:solidFill>
                  <a:srgbClr val="FFFF00"/>
                </a:solidFill>
                <a:latin typeface="Calibri"/>
                <a:ea typeface="+mn-ea"/>
                <a:cs typeface="+mn-cs"/>
              </a:rPr>
              <a:t>Kbps; </a:t>
            </a:r>
            <a:r>
              <a:rPr lang="en-US" sz="3600" b="1" kern="1200" dirty="0">
                <a:solidFill>
                  <a:srgbClr val="FFFF00"/>
                </a:solidFill>
                <a:latin typeface="Calibri"/>
                <a:ea typeface="+mn-ea"/>
                <a:cs typeface="+mn-cs"/>
              </a:rPr>
              <a:t>24</a:t>
            </a:r>
            <a:r>
              <a:rPr lang="en-US" sz="3200" kern="1200" dirty="0">
                <a:solidFill>
                  <a:srgbClr val="FFFF00"/>
                </a:solidFill>
                <a:latin typeface="Calibri"/>
                <a:ea typeface="+mn-ea"/>
                <a:cs typeface="+mn-cs"/>
              </a:rPr>
              <a:t>x; </a:t>
            </a:r>
            <a:r>
              <a:rPr lang="en-US" sz="3600" b="1" kern="1200" dirty="0">
                <a:solidFill>
                  <a:srgbClr val="FFFF00"/>
                </a:solidFill>
                <a:latin typeface="Calibri"/>
                <a:ea typeface="+mn-ea"/>
                <a:cs typeface="+mn-cs"/>
              </a:rPr>
              <a:t>48</a:t>
            </a:r>
            <a:r>
              <a:rPr lang="en-US" sz="3200" kern="1200" dirty="0">
                <a:solidFill>
                  <a:srgbClr val="FFFF00"/>
                </a:solidFill>
                <a:latin typeface="Calibri"/>
                <a:ea typeface="+mn-ea"/>
                <a:cs typeface="+mn-cs"/>
              </a:rPr>
              <a:t>x</a:t>
            </a:r>
          </a:p>
          <a:p>
            <a:pPr marL="285750" indent="-285750" rtl="0" fontAlgn="base">
              <a:spcBef>
                <a:spcPct val="20000"/>
              </a:spcBef>
              <a:spcAft>
                <a:spcPct val="0"/>
              </a:spcAft>
            </a:pPr>
            <a:r>
              <a:rPr lang="en-US" sz="3200" dirty="0">
                <a:solidFill>
                  <a:schemeClr val="bg1"/>
                </a:solidFill>
                <a:latin typeface="Calibri"/>
                <a:ea typeface="+mn-ea"/>
                <a:cs typeface="+mn-cs"/>
              </a:rPr>
              <a:t>Floppy disks: </a:t>
            </a:r>
            <a:r>
              <a:rPr lang="en-US" sz="3600" b="1" dirty="0">
                <a:solidFill>
                  <a:srgbClr val="FFFF00"/>
                </a:solidFill>
                <a:latin typeface="Calibri"/>
                <a:ea typeface="+mn-ea"/>
                <a:cs typeface="+mn-cs"/>
              </a:rPr>
              <a:t>45</a:t>
            </a:r>
            <a:r>
              <a:rPr lang="en-US" sz="3200" dirty="0">
                <a:solidFill>
                  <a:srgbClr val="FFFF00"/>
                </a:solidFill>
                <a:latin typeface="Calibri"/>
                <a:ea typeface="+mn-ea"/>
                <a:cs typeface="+mn-cs"/>
              </a:rPr>
              <a:t> </a:t>
            </a:r>
            <a:r>
              <a:rPr lang="en-US" sz="3200" dirty="0" smtClean="0">
                <a:solidFill>
                  <a:srgbClr val="FFFF00"/>
                </a:solidFill>
                <a:latin typeface="Calibri"/>
                <a:ea typeface="+mn-ea"/>
                <a:cs typeface="+mn-cs"/>
              </a:rPr>
              <a:t>Kbps</a:t>
            </a:r>
            <a:endParaRPr lang="en-US" sz="1000" b="1" kern="1200" dirty="0">
              <a:solidFill>
                <a:srgbClr val="FFFF00"/>
              </a:solidFill>
              <a:latin typeface="Calibri"/>
              <a:ea typeface="+mn-ea"/>
              <a:cs typeface="+mn-c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882775"/>
            <a:ext cx="9144000" cy="1470025"/>
          </a:xfrm>
        </p:spPr>
        <p:txBody>
          <a:bodyPr>
            <a:noAutofit/>
          </a:bodyPr>
          <a:lstStyle/>
          <a:p>
            <a:pPr>
              <a:lnSpc>
                <a:spcPts val="6000"/>
              </a:lnSpc>
            </a:pPr>
            <a:r>
              <a:rPr lang="en-US" sz="6600" dirty="0" smtClean="0">
                <a:solidFill>
                  <a:schemeClr val="accent6">
                    <a:lumMod val="75000"/>
                  </a:schemeClr>
                </a:solidFill>
              </a:rPr>
              <a:t>How is storage used by </a:t>
            </a:r>
            <a:br>
              <a:rPr lang="en-US" sz="6600" dirty="0" smtClean="0">
                <a:solidFill>
                  <a:schemeClr val="accent6">
                    <a:lumMod val="75000"/>
                  </a:schemeClr>
                </a:solidFill>
              </a:rPr>
            </a:br>
            <a:r>
              <a:rPr lang="en-US" sz="6600" b="1" dirty="0" smtClean="0">
                <a:solidFill>
                  <a:schemeClr val="accent6">
                    <a:lumMod val="75000"/>
                  </a:schemeClr>
                </a:solidFill>
              </a:rPr>
              <a:t>operating systems</a:t>
            </a:r>
            <a:r>
              <a:rPr lang="en-US" sz="8000" dirty="0" smtClean="0">
                <a:solidFill>
                  <a:schemeClr val="accent6">
                    <a:lumMod val="75000"/>
                  </a:schemeClr>
                </a:solidFill>
              </a:rPr>
              <a:t/>
            </a:r>
            <a:br>
              <a:rPr lang="en-US" sz="8000" dirty="0" smtClean="0">
                <a:solidFill>
                  <a:schemeClr val="accent6">
                    <a:lumMod val="75000"/>
                  </a:schemeClr>
                </a:solidFill>
              </a:rPr>
            </a:br>
            <a:r>
              <a:rPr lang="en-US" sz="6600" dirty="0">
                <a:solidFill>
                  <a:schemeClr val="accent6">
                    <a:lumMod val="75000"/>
                  </a:schemeClr>
                </a:solidFill>
              </a:rPr>
              <a:t/>
            </a:r>
            <a:br>
              <a:rPr lang="en-US" sz="6600" dirty="0">
                <a:solidFill>
                  <a:schemeClr val="accent6">
                    <a:lumMod val="75000"/>
                  </a:schemeClr>
                </a:solidFill>
              </a:rPr>
            </a:br>
            <a:endParaRPr lang="en-US" sz="6600" dirty="0">
              <a:solidFill>
                <a:schemeClr val="accent6">
                  <a:lumMod val="75000"/>
                </a:schemeClr>
              </a:solidFill>
            </a:endParaRPr>
          </a:p>
        </p:txBody>
      </p:sp>
      <p:grpSp>
        <p:nvGrpSpPr>
          <p:cNvPr id="3" name="Group 5"/>
          <p:cNvGrpSpPr/>
          <p:nvPr/>
        </p:nvGrpSpPr>
        <p:grpSpPr>
          <a:xfrm rot="2333176">
            <a:off x="6892497" y="1920217"/>
            <a:ext cx="1714804" cy="2657325"/>
            <a:chOff x="534240" y="108649"/>
            <a:chExt cx="1714804" cy="2657325"/>
          </a:xfrm>
        </p:grpSpPr>
        <p:sp>
          <p:nvSpPr>
            <p:cNvPr id="5" name="Rectangle 4"/>
            <p:cNvSpPr/>
            <p:nvPr/>
          </p:nvSpPr>
          <p:spPr>
            <a:xfrm rot="19241039">
              <a:off x="791192" y="314971"/>
              <a:ext cx="867545" cy="1862048"/>
            </a:xfrm>
            <a:prstGeom prst="rect">
              <a:avLst/>
            </a:prstGeom>
          </p:spPr>
          <p:txBody>
            <a:bodyPr wrap="none">
              <a:spAutoFit/>
            </a:bodyPr>
            <a:lstStyle/>
            <a:p>
              <a:pPr algn="l" rtl="0"/>
              <a:r>
                <a:rPr lang="en-US" sz="11500" kern="1200" dirty="0">
                  <a:ln cap="rnd" cmpd="thickThin">
                    <a:solidFill>
                      <a:prstClr val="black"/>
                    </a:solidFill>
                    <a:bevel/>
                  </a:ln>
                  <a:solidFill>
                    <a:srgbClr val="1F497D">
                      <a:lumMod val="40000"/>
                      <a:lumOff val="60000"/>
                    </a:srgbClr>
                  </a:solidFill>
                  <a:latin typeface="Calibri"/>
                  <a:ea typeface="+mn-ea"/>
                  <a:cs typeface="+mn-cs"/>
                </a:rPr>
                <a:t>?</a:t>
              </a:r>
              <a:endParaRPr lang="en-US" sz="8000" kern="1200" dirty="0">
                <a:solidFill>
                  <a:srgbClr val="1F497D">
                    <a:lumMod val="40000"/>
                    <a:lumOff val="60000"/>
                  </a:srgbClr>
                </a:solidFill>
                <a:latin typeface="Calibri"/>
                <a:ea typeface="+mn-ea"/>
                <a:cs typeface="+mn-cs"/>
              </a:endParaRPr>
            </a:p>
          </p:txBody>
        </p:sp>
        <p:grpSp>
          <p:nvGrpSpPr>
            <p:cNvPr id="4" name="Group 9"/>
            <p:cNvGrpSpPr/>
            <p:nvPr/>
          </p:nvGrpSpPr>
          <p:grpSpPr>
            <a:xfrm>
              <a:off x="534240" y="108649"/>
              <a:ext cx="1714804" cy="2657325"/>
              <a:chOff x="534240" y="108649"/>
              <a:chExt cx="1714804" cy="2657325"/>
            </a:xfrm>
          </p:grpSpPr>
          <p:sp>
            <p:nvSpPr>
              <p:cNvPr id="7" name="Rectangle 6"/>
              <p:cNvSpPr/>
              <p:nvPr/>
            </p:nvSpPr>
            <p:spPr>
              <a:xfrm rot="20169128">
                <a:off x="1243641" y="108649"/>
                <a:ext cx="1005403" cy="2215991"/>
              </a:xfrm>
              <a:prstGeom prst="rect">
                <a:avLst/>
              </a:prstGeom>
              <a:ln>
                <a:noFill/>
              </a:ln>
            </p:spPr>
            <p:txBody>
              <a:bodyPr wrap="none">
                <a:spAutoFit/>
              </a:bodyPr>
              <a:lstStyle/>
              <a:p>
                <a:pPr algn="l" rtl="0"/>
                <a:r>
                  <a:rPr lang="en-US" sz="13800" kern="1200" dirty="0">
                    <a:ln cap="rnd" cmpd="thickThin">
                      <a:solidFill>
                        <a:prstClr val="black"/>
                      </a:solidFill>
                      <a:bevel/>
                    </a:ln>
                    <a:solidFill>
                      <a:prstClr val="white"/>
                    </a:solidFill>
                    <a:latin typeface="Calibri"/>
                    <a:ea typeface="+mn-ea"/>
                    <a:cs typeface="+mn-cs"/>
                  </a:rPr>
                  <a:t>?</a:t>
                </a:r>
                <a:endParaRPr lang="en-US" sz="8800" kern="1200" dirty="0">
                  <a:solidFill>
                    <a:prstClr val="white"/>
                  </a:solidFill>
                  <a:latin typeface="Calibri"/>
                  <a:ea typeface="+mn-ea"/>
                  <a:cs typeface="+mn-cs"/>
                </a:endParaRPr>
              </a:p>
            </p:txBody>
          </p:sp>
          <p:sp>
            <p:nvSpPr>
              <p:cNvPr id="8" name="Rectangle 7"/>
              <p:cNvSpPr/>
              <p:nvPr/>
            </p:nvSpPr>
            <p:spPr>
              <a:xfrm rot="19258157">
                <a:off x="534240" y="549983"/>
                <a:ext cx="1465152" cy="2215991"/>
              </a:xfrm>
              <a:prstGeom prst="rect">
                <a:avLst/>
              </a:prstGeom>
              <a:scene3d>
                <a:camera prst="orthographicFront">
                  <a:rot lat="0" lon="10200000" rev="600000"/>
                </a:camera>
                <a:lightRig rig="threePt" dir="t"/>
              </a:scene3d>
            </p:spPr>
            <p:txBody>
              <a:bodyPr wrap="square">
                <a:spAutoFit/>
              </a:bodyPr>
              <a:lstStyle/>
              <a:p>
                <a:pPr algn="l" rtl="0"/>
                <a:r>
                  <a:rPr lang="en-US" sz="13800" kern="1200" dirty="0">
                    <a:ln cap="rnd" cmpd="thickThin">
                      <a:solidFill>
                        <a:prstClr val="black"/>
                      </a:solidFill>
                      <a:bevel/>
                    </a:ln>
                    <a:solidFill>
                      <a:srgbClr val="FFFF00"/>
                    </a:solidFill>
                    <a:latin typeface="Calibri"/>
                    <a:ea typeface="+mn-ea"/>
                    <a:cs typeface="+mn-cs"/>
                  </a:rPr>
                  <a:t>?</a:t>
                </a:r>
                <a:endParaRPr lang="en-US" sz="8800" kern="1200" dirty="0">
                  <a:solidFill>
                    <a:srgbClr val="FFFF00"/>
                  </a:solidFill>
                  <a:latin typeface="Calibri"/>
                  <a:ea typeface="+mn-ea"/>
                  <a:cs typeface="+mn-cs"/>
                </a:endParaRPr>
              </a:p>
            </p:txBody>
          </p:sp>
        </p:gr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225"/>
            <a:ext cx="4724400" cy="1470025"/>
          </a:xfrm>
        </p:spPr>
        <p:txBody>
          <a:bodyPr>
            <a:noAutofit/>
          </a:bodyPr>
          <a:lstStyle/>
          <a:p>
            <a:pPr>
              <a:lnSpc>
                <a:spcPts val="6000"/>
              </a:lnSpc>
            </a:pPr>
            <a:r>
              <a:rPr lang="en-US" sz="7200" b="1" dirty="0" smtClean="0">
                <a:solidFill>
                  <a:schemeClr val="accent6">
                    <a:lumMod val="75000"/>
                  </a:schemeClr>
                </a:solidFill>
              </a:rPr>
              <a:t>Formatting</a:t>
            </a:r>
            <a:endParaRPr lang="en-US" sz="6600" dirty="0">
              <a:solidFill>
                <a:schemeClr val="accent6">
                  <a:lumMod val="75000"/>
                </a:schemeClr>
              </a:solidFill>
            </a:endParaRPr>
          </a:p>
        </p:txBody>
      </p:sp>
      <p:sp>
        <p:nvSpPr>
          <p:cNvPr id="3" name="Rectangle 2"/>
          <p:cNvSpPr/>
          <p:nvPr/>
        </p:nvSpPr>
        <p:spPr>
          <a:xfrm>
            <a:off x="228600" y="1295400"/>
            <a:ext cx="8458200" cy="4685898"/>
          </a:xfrm>
          <a:prstGeom prst="rect">
            <a:avLst/>
          </a:prstGeom>
        </p:spPr>
        <p:txBody>
          <a:bodyPr wrap="square">
            <a:spAutoFit/>
          </a:bodyPr>
          <a:lstStyle/>
          <a:p>
            <a:pPr marL="0" lvl="1"/>
            <a:r>
              <a:rPr lang="en-US" sz="3200" b="1" dirty="0" smtClean="0"/>
              <a:t>Disk formatting</a:t>
            </a:r>
            <a:r>
              <a:rPr lang="en-US" sz="3200" dirty="0" smtClean="0"/>
              <a:t> is the process of preparing a hard disk or other storage medium for use, including setting up an empty file system </a:t>
            </a:r>
            <a:r>
              <a:rPr lang="en-US" sz="3200" b="1" dirty="0" smtClean="0">
                <a:solidFill>
                  <a:schemeClr val="tx2">
                    <a:lumMod val="75000"/>
                  </a:schemeClr>
                </a:solidFill>
              </a:rPr>
              <a:t>[Wikipedia]</a:t>
            </a:r>
            <a:r>
              <a:rPr lang="en-US" sz="3200" dirty="0" smtClean="0"/>
              <a:t>. </a:t>
            </a:r>
          </a:p>
          <a:p>
            <a:pPr marL="514350" lvl="1" indent="-514350"/>
            <a:endParaRPr lang="en-US" sz="1050" b="1" dirty="0" smtClean="0">
              <a:solidFill>
                <a:schemeClr val="tx2">
                  <a:lumMod val="50000"/>
                </a:schemeClr>
              </a:solidFill>
            </a:endParaRPr>
          </a:p>
          <a:p>
            <a:pPr marL="514350" lvl="1" indent="-514350"/>
            <a:r>
              <a:rPr lang="en-US" sz="4400" b="1" dirty="0" smtClean="0">
                <a:solidFill>
                  <a:schemeClr val="accent6">
                    <a:lumMod val="75000"/>
                  </a:schemeClr>
                </a:solidFill>
              </a:rPr>
              <a:t>2</a:t>
            </a:r>
            <a:r>
              <a:rPr lang="en-US" sz="3600" b="1" dirty="0" smtClean="0">
                <a:solidFill>
                  <a:schemeClr val="tx2">
                    <a:lumMod val="50000"/>
                  </a:schemeClr>
                </a:solidFill>
              </a:rPr>
              <a:t> </a:t>
            </a:r>
            <a:r>
              <a:rPr lang="en-US" sz="3200" b="1" dirty="0" smtClean="0">
                <a:solidFill>
                  <a:schemeClr val="tx2">
                    <a:lumMod val="50000"/>
                  </a:schemeClr>
                </a:solidFill>
              </a:rPr>
              <a:t>levels of formatting:</a:t>
            </a:r>
            <a:endParaRPr lang="en-US" sz="3600" b="1" dirty="0" smtClean="0">
              <a:solidFill>
                <a:schemeClr val="tx2">
                  <a:lumMod val="50000"/>
                </a:schemeClr>
              </a:solidFill>
            </a:endParaRPr>
          </a:p>
          <a:p>
            <a:pPr marL="514350" lvl="1" indent="-514350"/>
            <a:endParaRPr lang="en-US" sz="1000" b="1" dirty="0" smtClean="0">
              <a:solidFill>
                <a:schemeClr val="tx2">
                  <a:lumMod val="50000"/>
                </a:schemeClr>
              </a:solidFill>
            </a:endParaRPr>
          </a:p>
          <a:p>
            <a:pPr marL="514350" lvl="1" indent="-514350"/>
            <a:r>
              <a:rPr lang="en-US" sz="3200" b="1" dirty="0" smtClean="0">
                <a:solidFill>
                  <a:schemeClr val="tx2">
                    <a:lumMod val="50000"/>
                  </a:schemeClr>
                </a:solidFill>
              </a:rPr>
              <a:t>Low-level:</a:t>
            </a:r>
            <a:r>
              <a:rPr lang="en-US" sz="3200" dirty="0" smtClean="0"/>
              <a:t>  drawing tracks and sectors on disk</a:t>
            </a:r>
          </a:p>
          <a:p>
            <a:pPr marL="514350" lvl="1" indent="-514350"/>
            <a:endParaRPr lang="en-US" sz="1000" dirty="0" smtClean="0"/>
          </a:p>
          <a:p>
            <a:pPr marL="514350" lvl="1" indent="-514350"/>
            <a:r>
              <a:rPr lang="en-US" sz="3200" b="1" dirty="0" smtClean="0">
                <a:solidFill>
                  <a:schemeClr val="tx2">
                    <a:lumMod val="50000"/>
                  </a:schemeClr>
                </a:solidFill>
              </a:rPr>
              <a:t>High-level:</a:t>
            </a:r>
            <a:r>
              <a:rPr lang="en-US" sz="3200" dirty="0" smtClean="0"/>
              <a:t> creating </a:t>
            </a:r>
            <a:r>
              <a:rPr lang="en-US" sz="3200" dirty="0" err="1" smtClean="0"/>
              <a:t>filesytem</a:t>
            </a:r>
            <a:r>
              <a:rPr lang="en-US" sz="3200" dirty="0" smtClean="0"/>
              <a:t> and </a:t>
            </a:r>
            <a:r>
              <a:rPr lang="en-US" sz="3200" dirty="0" err="1" smtClean="0"/>
              <a:t>bootsector</a:t>
            </a:r>
            <a:r>
              <a:rPr lang="en-US" sz="3200" dirty="0" smtClean="0"/>
              <a:t> (sometimes called quick or logical format)</a:t>
            </a:r>
          </a:p>
          <a:p>
            <a:pPr marL="514350" lvl="1" indent="-514350"/>
            <a:endParaRPr lang="en-US" sz="3200" b="1" dirty="0"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225"/>
            <a:ext cx="7391400" cy="1470025"/>
          </a:xfrm>
        </p:spPr>
        <p:txBody>
          <a:bodyPr>
            <a:noAutofit/>
          </a:bodyPr>
          <a:lstStyle/>
          <a:p>
            <a:pPr algn="l">
              <a:lnSpc>
                <a:spcPts val="6000"/>
              </a:lnSpc>
            </a:pPr>
            <a:r>
              <a:rPr lang="en-US" sz="7200" b="1" dirty="0" smtClean="0">
                <a:solidFill>
                  <a:schemeClr val="accent6">
                    <a:lumMod val="75000"/>
                  </a:schemeClr>
                </a:solidFill>
              </a:rPr>
              <a:t>File Systems</a:t>
            </a:r>
            <a:endParaRPr lang="en-US" sz="6600" dirty="0">
              <a:solidFill>
                <a:schemeClr val="accent6">
                  <a:lumMod val="75000"/>
                </a:schemeClr>
              </a:solidFill>
            </a:endParaRPr>
          </a:p>
        </p:txBody>
      </p:sp>
      <p:sp>
        <p:nvSpPr>
          <p:cNvPr id="3" name="Rectangle 2"/>
          <p:cNvSpPr/>
          <p:nvPr/>
        </p:nvSpPr>
        <p:spPr>
          <a:xfrm>
            <a:off x="685800" y="1524000"/>
            <a:ext cx="6858000" cy="4493538"/>
          </a:xfrm>
          <a:prstGeom prst="rect">
            <a:avLst/>
          </a:prstGeom>
        </p:spPr>
        <p:txBody>
          <a:bodyPr wrap="square">
            <a:spAutoFit/>
          </a:bodyPr>
          <a:lstStyle/>
          <a:p>
            <a:r>
              <a:rPr lang="en-US" sz="3200" b="1" dirty="0" smtClean="0">
                <a:solidFill>
                  <a:schemeClr val="tx2">
                    <a:lumMod val="50000"/>
                  </a:schemeClr>
                </a:solidFill>
                <a:latin typeface="+mj-lt"/>
              </a:rPr>
              <a:t>A file system is a logical method of configuring data on a disk’s surface.</a:t>
            </a:r>
          </a:p>
          <a:p>
            <a:endParaRPr lang="en-US" sz="1000" b="1" dirty="0" smtClean="0">
              <a:solidFill>
                <a:schemeClr val="tx2">
                  <a:lumMod val="50000"/>
                </a:schemeClr>
              </a:solidFill>
              <a:latin typeface="+mj-lt"/>
            </a:endParaRPr>
          </a:p>
          <a:p>
            <a:r>
              <a:rPr lang="en-US" sz="3200" b="1" dirty="0" smtClean="0">
                <a:solidFill>
                  <a:schemeClr val="tx2">
                    <a:lumMod val="50000"/>
                  </a:schemeClr>
                </a:solidFill>
                <a:latin typeface="+mj-lt"/>
              </a:rPr>
              <a:t>Listing of where files are stored</a:t>
            </a:r>
          </a:p>
          <a:p>
            <a:pPr lvl="2"/>
            <a:endParaRPr lang="en-US" sz="1000" dirty="0" smtClean="0">
              <a:latin typeface="+mj-lt"/>
            </a:endParaRPr>
          </a:p>
          <a:p>
            <a:r>
              <a:rPr lang="en-US" sz="3200" b="1" dirty="0" smtClean="0">
                <a:solidFill>
                  <a:srgbClr val="C00000"/>
                </a:solidFill>
                <a:latin typeface="+mj-lt"/>
              </a:rPr>
              <a:t>Common file systems include:</a:t>
            </a:r>
          </a:p>
          <a:p>
            <a:endParaRPr lang="en-US" sz="1000" b="1" dirty="0" smtClean="0">
              <a:solidFill>
                <a:srgbClr val="C00000"/>
              </a:solidFill>
              <a:latin typeface="+mj-lt"/>
            </a:endParaRPr>
          </a:p>
          <a:p>
            <a:pPr marL="742950" indent="-742950">
              <a:buClr>
                <a:schemeClr val="accent6">
                  <a:lumMod val="75000"/>
                </a:schemeClr>
              </a:buClr>
              <a:buAutoNum type="arabicPeriod"/>
            </a:pPr>
            <a:r>
              <a:rPr lang="en-US" sz="3200" b="1" dirty="0" smtClean="0">
                <a:latin typeface="+mj-lt"/>
              </a:rPr>
              <a:t>File Allocation Table (FAT)</a:t>
            </a:r>
          </a:p>
          <a:p>
            <a:pPr marL="742950" indent="-742950">
              <a:buClr>
                <a:schemeClr val="accent6">
                  <a:lumMod val="75000"/>
                </a:schemeClr>
              </a:buClr>
              <a:buFont typeface="+mj-lt"/>
              <a:buAutoNum type="arabicPeriod"/>
            </a:pPr>
            <a:r>
              <a:rPr lang="en-US" sz="3200" b="1" dirty="0" smtClean="0">
                <a:latin typeface="+mj-lt"/>
              </a:rPr>
              <a:t>FAT32</a:t>
            </a:r>
          </a:p>
          <a:p>
            <a:pPr marL="742950" indent="-742950">
              <a:buClr>
                <a:schemeClr val="accent6">
                  <a:lumMod val="75000"/>
                </a:schemeClr>
              </a:buClr>
              <a:buFont typeface="+mj-lt"/>
              <a:buAutoNum type="arabicPeriod"/>
            </a:pPr>
            <a:r>
              <a:rPr lang="en-US" sz="3200" b="1" dirty="0" smtClean="0">
                <a:latin typeface="+mj-lt"/>
              </a:rPr>
              <a:t>NTFS</a:t>
            </a:r>
          </a:p>
          <a:p>
            <a:pPr marL="742950" indent="-742950">
              <a:buClr>
                <a:schemeClr val="accent6">
                  <a:lumMod val="75000"/>
                </a:schemeClr>
              </a:buClr>
              <a:buFont typeface="+mj-lt"/>
              <a:buAutoNum type="arabicPeriod"/>
            </a:pPr>
            <a:r>
              <a:rPr lang="en-US" sz="3200" b="1" dirty="0" smtClean="0">
                <a:latin typeface="+mj-lt"/>
              </a:rPr>
              <a:t>EXT2/EXT3 (Linux)</a:t>
            </a:r>
            <a:endParaRPr lang="en-US" sz="3200" b="1" dirty="0">
              <a:latin typeface="+mj-l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11375"/>
            <a:ext cx="8458200" cy="1470025"/>
          </a:xfrm>
        </p:spPr>
        <p:txBody>
          <a:bodyPr>
            <a:noAutofit/>
          </a:bodyPr>
          <a:lstStyle/>
          <a:p>
            <a:pPr algn="l">
              <a:lnSpc>
                <a:spcPts val="6000"/>
              </a:lnSpc>
            </a:pPr>
            <a:r>
              <a:rPr lang="en-US" sz="6600" dirty="0" smtClean="0">
                <a:solidFill>
                  <a:schemeClr val="accent6">
                    <a:lumMod val="75000"/>
                  </a:schemeClr>
                </a:solidFill>
              </a:rPr>
              <a:t>Optimizing computer </a:t>
            </a:r>
            <a:r>
              <a:rPr lang="en-US" sz="6600" b="1" dirty="0" smtClean="0">
                <a:solidFill>
                  <a:schemeClr val="accent6">
                    <a:lumMod val="75000"/>
                  </a:schemeClr>
                </a:solidFill>
              </a:rPr>
              <a:t>performance</a:t>
            </a:r>
            <a:r>
              <a:rPr lang="en-US" sz="8000" b="1" dirty="0" smtClean="0">
                <a:solidFill>
                  <a:schemeClr val="accent6">
                    <a:lumMod val="75000"/>
                  </a:schemeClr>
                </a:solidFill>
              </a:rPr>
              <a:t/>
            </a:r>
            <a:br>
              <a:rPr lang="en-US" sz="8000" b="1" dirty="0" smtClean="0">
                <a:solidFill>
                  <a:schemeClr val="accent6">
                    <a:lumMod val="75000"/>
                  </a:schemeClr>
                </a:solidFill>
              </a:rPr>
            </a:br>
            <a:r>
              <a:rPr lang="en-US" sz="6600" dirty="0">
                <a:solidFill>
                  <a:schemeClr val="accent6">
                    <a:lumMod val="75000"/>
                  </a:schemeClr>
                </a:solidFill>
              </a:rPr>
              <a:t/>
            </a:r>
            <a:br>
              <a:rPr lang="en-US" sz="6600" dirty="0">
                <a:solidFill>
                  <a:schemeClr val="accent6">
                    <a:lumMod val="75000"/>
                  </a:schemeClr>
                </a:solidFill>
              </a:rPr>
            </a:br>
            <a:endParaRPr lang="en-US" sz="6600" dirty="0">
              <a:solidFill>
                <a:schemeClr val="accent6">
                  <a:lumMod val="75000"/>
                </a:schemeClr>
              </a:solidFill>
            </a:endParaRPr>
          </a:p>
        </p:txBody>
      </p:sp>
      <p:pic>
        <p:nvPicPr>
          <p:cNvPr id="2051" name="Picture 3"/>
          <p:cNvPicPr>
            <a:picLocks noChangeAspect="1" noChangeArrowheads="1"/>
          </p:cNvPicPr>
          <p:nvPr/>
        </p:nvPicPr>
        <p:blipFill>
          <a:blip r:embed="rId3"/>
          <a:srcRect/>
          <a:stretch>
            <a:fillRect/>
          </a:stretch>
        </p:blipFill>
        <p:spPr bwMode="auto">
          <a:xfrm>
            <a:off x="1219200" y="3200400"/>
            <a:ext cx="2748915" cy="274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0"/>
            <a:ext cx="9144000" cy="914400"/>
          </a:xfrm>
        </p:spPr>
        <p:txBody>
          <a:bodyPr>
            <a:noAutofit/>
          </a:bodyPr>
          <a:lstStyle/>
          <a:p>
            <a:pPr algn="l">
              <a:lnSpc>
                <a:spcPts val="6000"/>
              </a:lnSpc>
            </a:pPr>
            <a:r>
              <a:rPr lang="en-US" sz="6600" b="1" dirty="0" smtClean="0">
                <a:solidFill>
                  <a:schemeClr val="accent6">
                    <a:lumMod val="75000"/>
                  </a:schemeClr>
                </a:solidFill>
              </a:rPr>
              <a:t>   Deleting unneeded files</a:t>
            </a:r>
            <a:endParaRPr lang="en-US" sz="6600" b="1" dirty="0">
              <a:solidFill>
                <a:schemeClr val="accent6">
                  <a:lumMod val="75000"/>
                </a:schemeClr>
              </a:solidFill>
            </a:endParaRPr>
          </a:p>
        </p:txBody>
      </p:sp>
      <p:pic>
        <p:nvPicPr>
          <p:cNvPr id="3074" name="Picture 2"/>
          <p:cNvPicPr>
            <a:picLocks noChangeAspect="1" noChangeArrowheads="1"/>
          </p:cNvPicPr>
          <p:nvPr/>
        </p:nvPicPr>
        <p:blipFill>
          <a:blip r:embed="rId3"/>
          <a:srcRect/>
          <a:stretch>
            <a:fillRect/>
          </a:stretch>
        </p:blipFill>
        <p:spPr bwMode="auto">
          <a:xfrm>
            <a:off x="1752600" y="1295400"/>
            <a:ext cx="5562600" cy="52622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0"/>
            <a:ext cx="9144000" cy="914400"/>
          </a:xfrm>
        </p:spPr>
        <p:txBody>
          <a:bodyPr>
            <a:noAutofit/>
          </a:bodyPr>
          <a:lstStyle/>
          <a:p>
            <a:pPr algn="l">
              <a:lnSpc>
                <a:spcPts val="6000"/>
              </a:lnSpc>
            </a:pPr>
            <a:r>
              <a:rPr lang="en-US" sz="6600" b="1" dirty="0" smtClean="0">
                <a:solidFill>
                  <a:schemeClr val="accent6">
                    <a:lumMod val="75000"/>
                  </a:schemeClr>
                </a:solidFill>
              </a:rPr>
              <a:t>   Disk defragmentation</a:t>
            </a:r>
            <a:endParaRPr lang="en-US" sz="6600" b="1" dirty="0">
              <a:solidFill>
                <a:schemeClr val="accent6">
                  <a:lumMod val="75000"/>
                </a:schemeClr>
              </a:solidFill>
            </a:endParaRPr>
          </a:p>
        </p:txBody>
      </p:sp>
      <p:pic>
        <p:nvPicPr>
          <p:cNvPr id="3" name="Picture 5" descr="nor78902_pB0606L"/>
          <p:cNvPicPr>
            <a:picLocks noChangeAspect="1" noChangeArrowheads="1"/>
          </p:cNvPicPr>
          <p:nvPr/>
        </p:nvPicPr>
        <p:blipFill>
          <a:blip r:embed="rId3"/>
          <a:srcRect/>
          <a:stretch>
            <a:fillRect/>
          </a:stretch>
        </p:blipFill>
        <p:spPr bwMode="auto">
          <a:xfrm>
            <a:off x="762000" y="1132539"/>
            <a:ext cx="6934200" cy="5268261"/>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0"/>
            <a:ext cx="9144000" cy="914400"/>
          </a:xfrm>
        </p:spPr>
        <p:txBody>
          <a:bodyPr>
            <a:noAutofit/>
          </a:bodyPr>
          <a:lstStyle/>
          <a:p>
            <a:pPr algn="l">
              <a:lnSpc>
                <a:spcPts val="6000"/>
              </a:lnSpc>
            </a:pPr>
            <a:r>
              <a:rPr lang="en-US" sz="6600" b="1" dirty="0" smtClean="0">
                <a:solidFill>
                  <a:schemeClr val="accent6">
                    <a:lumMod val="75000"/>
                  </a:schemeClr>
                </a:solidFill>
              </a:rPr>
              <a:t>   Disk defragmentation</a:t>
            </a:r>
            <a:endParaRPr lang="en-US" sz="6600" b="1" dirty="0">
              <a:solidFill>
                <a:schemeClr val="accent6">
                  <a:lumMod val="75000"/>
                </a:schemeClr>
              </a:solidFill>
            </a:endParaRPr>
          </a:p>
        </p:txBody>
      </p:sp>
      <p:grpSp>
        <p:nvGrpSpPr>
          <p:cNvPr id="16" name="Group 1055"/>
          <p:cNvGrpSpPr>
            <a:grpSpLocks/>
          </p:cNvGrpSpPr>
          <p:nvPr/>
        </p:nvGrpSpPr>
        <p:grpSpPr bwMode="auto">
          <a:xfrm>
            <a:off x="0" y="1066800"/>
            <a:ext cx="9144000" cy="6019800"/>
            <a:chOff x="2304" y="2128"/>
            <a:chExt cx="3456" cy="2192"/>
          </a:xfrm>
        </p:grpSpPr>
        <p:pic>
          <p:nvPicPr>
            <p:cNvPr id="17" name="Picture 1034" descr="E:\Powerpoint Presentations\Chap08\Chapter Figures\Fig8-33 mod.jpg"/>
            <p:cNvPicPr>
              <a:picLocks noChangeAspect="1" noChangeArrowheads="1"/>
            </p:cNvPicPr>
            <p:nvPr/>
          </p:nvPicPr>
          <p:blipFill>
            <a:blip r:embed="rId3"/>
            <a:srcRect r="6976"/>
            <a:stretch>
              <a:fillRect/>
            </a:stretch>
          </p:blipFill>
          <p:spPr bwMode="auto">
            <a:xfrm>
              <a:off x="2304" y="2128"/>
              <a:ext cx="3456" cy="2192"/>
            </a:xfrm>
            <a:prstGeom prst="rect">
              <a:avLst/>
            </a:prstGeom>
            <a:noFill/>
          </p:spPr>
        </p:pic>
        <p:sp>
          <p:nvSpPr>
            <p:cNvPr id="18" name="Text Box 1037"/>
            <p:cNvSpPr txBox="1">
              <a:spLocks noChangeArrowheads="1"/>
            </p:cNvSpPr>
            <p:nvPr/>
          </p:nvSpPr>
          <p:spPr bwMode="auto">
            <a:xfrm>
              <a:off x="2400" y="3743"/>
              <a:ext cx="1728" cy="577"/>
            </a:xfrm>
            <a:prstGeom prst="rect">
              <a:avLst/>
            </a:prstGeom>
            <a:noFill/>
            <a:ln w="57150">
              <a:noFill/>
              <a:miter lim="800000"/>
              <a:headEnd/>
              <a:tailEnd/>
            </a:ln>
            <a:effec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smtClean="0">
                  <a:ln>
                    <a:noFill/>
                  </a:ln>
                  <a:solidFill>
                    <a:srgbClr val="001932"/>
                  </a:solidFill>
                  <a:effectLst/>
                  <a:uLnTx/>
                  <a:uFillTx/>
                  <a:latin typeface="Arial" pitchFamily="34" charset="0"/>
                  <a:ea typeface="+mn-ea"/>
                  <a:cs typeface="+mn-cs"/>
                </a:rPr>
                <a:t>disk after defragmentation process</a:t>
              </a:r>
            </a:p>
          </p:txBody>
        </p:sp>
        <p:grpSp>
          <p:nvGrpSpPr>
            <p:cNvPr id="19" name="Group 1051"/>
            <p:cNvGrpSpPr>
              <a:grpSpLocks/>
            </p:cNvGrpSpPr>
            <p:nvPr/>
          </p:nvGrpSpPr>
          <p:grpSpPr bwMode="auto">
            <a:xfrm>
              <a:off x="4464" y="2572"/>
              <a:ext cx="1296" cy="692"/>
              <a:chOff x="4464" y="2572"/>
              <a:chExt cx="1296" cy="692"/>
            </a:xfrm>
          </p:grpSpPr>
          <p:sp>
            <p:nvSpPr>
              <p:cNvPr id="20" name="Text Box 1039"/>
              <p:cNvSpPr txBox="1">
                <a:spLocks noChangeArrowheads="1"/>
              </p:cNvSpPr>
              <p:nvPr/>
            </p:nvSpPr>
            <p:spPr bwMode="auto">
              <a:xfrm>
                <a:off x="4464" y="2572"/>
                <a:ext cx="1296" cy="404"/>
              </a:xfrm>
              <a:prstGeom prst="rect">
                <a:avLst/>
              </a:prstGeom>
              <a:noFill/>
              <a:ln w="57150">
                <a:noFill/>
                <a:miter lim="800000"/>
                <a:headEnd/>
                <a:tailEnd/>
              </a:ln>
              <a:effec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smtClean="0">
                    <a:ln>
                      <a:noFill/>
                    </a:ln>
                    <a:solidFill>
                      <a:srgbClr val="001932"/>
                    </a:solidFill>
                    <a:effectLst/>
                    <a:uLnTx/>
                    <a:uFillTx/>
                    <a:latin typeface="Arial" pitchFamily="34" charset="0"/>
                    <a:ea typeface="+mn-ea"/>
                    <a:cs typeface="+mn-cs"/>
                  </a:rPr>
                  <a:t>file 1 after defragmenting</a:t>
                </a:r>
              </a:p>
            </p:txBody>
          </p:sp>
          <p:sp>
            <p:nvSpPr>
              <p:cNvPr id="21" name="Line 1043"/>
              <p:cNvSpPr>
                <a:spLocks noChangeShapeType="1"/>
              </p:cNvSpPr>
              <p:nvPr/>
            </p:nvSpPr>
            <p:spPr bwMode="auto">
              <a:xfrm flipH="1">
                <a:off x="4704" y="2928"/>
                <a:ext cx="480" cy="240"/>
              </a:xfrm>
              <a:prstGeom prst="line">
                <a:avLst/>
              </a:prstGeom>
              <a:noFill/>
              <a:ln w="57150">
                <a:solidFill>
                  <a:srgbClr val="001932"/>
                </a:solidFill>
                <a:round/>
                <a:headEnd/>
                <a:tailEnd type="triangle" w="med" len="med"/>
              </a:ln>
              <a:effectLst/>
            </p:spPr>
            <p:txBody>
              <a:bodyPr anchor="ct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th-TH" sz="1800" b="1" i="0" u="none" strike="noStrike" kern="1200" cap="none" spc="0" normalizeH="0" baseline="0" noProof="0" smtClean="0">
                  <a:ln>
                    <a:noFill/>
                  </a:ln>
                  <a:solidFill>
                    <a:srgbClr val="FFFFFF"/>
                  </a:solidFill>
                  <a:effectLst/>
                  <a:uLnTx/>
                  <a:uFillTx/>
                  <a:latin typeface="Arial" pitchFamily="34" charset="0"/>
                  <a:ea typeface="+mn-ea"/>
                  <a:cs typeface="+mn-cs"/>
                </a:endParaRPr>
              </a:p>
            </p:txBody>
          </p:sp>
          <p:sp>
            <p:nvSpPr>
              <p:cNvPr id="22" name="Line 1044"/>
              <p:cNvSpPr>
                <a:spLocks noChangeShapeType="1"/>
              </p:cNvSpPr>
              <p:nvPr/>
            </p:nvSpPr>
            <p:spPr bwMode="auto">
              <a:xfrm flipH="1">
                <a:off x="4944" y="2928"/>
                <a:ext cx="240" cy="288"/>
              </a:xfrm>
              <a:prstGeom prst="line">
                <a:avLst/>
              </a:prstGeom>
              <a:noFill/>
              <a:ln w="57150">
                <a:solidFill>
                  <a:srgbClr val="001932"/>
                </a:solidFill>
                <a:round/>
                <a:headEnd/>
                <a:tailEnd type="triangle" w="med" len="med"/>
              </a:ln>
              <a:effectLst/>
            </p:spPr>
            <p:txBody>
              <a:bodyPr anchor="ct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th-TH" sz="1800" b="1" i="0" u="none" strike="noStrike" kern="1200" cap="none" spc="0" normalizeH="0" baseline="0" noProof="0" smtClean="0">
                  <a:ln>
                    <a:noFill/>
                  </a:ln>
                  <a:solidFill>
                    <a:srgbClr val="FFFFFF"/>
                  </a:solidFill>
                  <a:effectLst/>
                  <a:uLnTx/>
                  <a:uFillTx/>
                  <a:latin typeface="Arial" pitchFamily="34" charset="0"/>
                  <a:ea typeface="+mn-ea"/>
                  <a:cs typeface="+mn-cs"/>
                </a:endParaRPr>
              </a:p>
            </p:txBody>
          </p:sp>
          <p:sp>
            <p:nvSpPr>
              <p:cNvPr id="23" name="Line 1045"/>
              <p:cNvSpPr>
                <a:spLocks noChangeShapeType="1"/>
              </p:cNvSpPr>
              <p:nvPr/>
            </p:nvSpPr>
            <p:spPr bwMode="auto">
              <a:xfrm flipH="1">
                <a:off x="5088" y="2928"/>
                <a:ext cx="96" cy="336"/>
              </a:xfrm>
              <a:prstGeom prst="line">
                <a:avLst/>
              </a:prstGeom>
              <a:noFill/>
              <a:ln w="57150">
                <a:solidFill>
                  <a:srgbClr val="001932"/>
                </a:solidFill>
                <a:round/>
                <a:headEnd/>
                <a:tailEnd type="triangle" w="med" len="med"/>
              </a:ln>
              <a:effectLst/>
            </p:spPr>
            <p:txBody>
              <a:bodyPr anchor="ct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th-TH" sz="1800" b="1" i="0" u="none" strike="noStrike" kern="1200" cap="none" spc="0" normalizeH="0" baseline="0" noProof="0" smtClean="0">
                  <a:ln>
                    <a:noFill/>
                  </a:ln>
                  <a:solidFill>
                    <a:srgbClr val="FFFFFF"/>
                  </a:solidFill>
                  <a:effectLst/>
                  <a:uLnTx/>
                  <a:uFillTx/>
                  <a:latin typeface="Arial" pitchFamily="34" charset="0"/>
                  <a:ea typeface="+mn-ea"/>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0"/>
            <a:ext cx="9144000" cy="914400"/>
          </a:xfrm>
        </p:spPr>
        <p:txBody>
          <a:bodyPr>
            <a:noAutofit/>
          </a:bodyPr>
          <a:lstStyle/>
          <a:p>
            <a:pPr algn="l">
              <a:lnSpc>
                <a:spcPts val="6000"/>
              </a:lnSpc>
            </a:pPr>
            <a:r>
              <a:rPr lang="en-US" sz="6600" b="1" dirty="0" smtClean="0">
                <a:solidFill>
                  <a:schemeClr val="accent6">
                    <a:lumMod val="75000"/>
                  </a:schemeClr>
                </a:solidFill>
              </a:rPr>
              <a:t>   Scanning HDD for errors</a:t>
            </a:r>
            <a:endParaRPr lang="en-US" sz="6600" b="1" dirty="0">
              <a:solidFill>
                <a:schemeClr val="accent6">
                  <a:lumMod val="75000"/>
                </a:schemeClr>
              </a:solidFill>
            </a:endParaRPr>
          </a:p>
        </p:txBody>
      </p:sp>
      <p:pic>
        <p:nvPicPr>
          <p:cNvPr id="1026" name="Picture 2"/>
          <p:cNvPicPr>
            <a:picLocks noChangeAspect="1" noChangeArrowheads="1"/>
          </p:cNvPicPr>
          <p:nvPr/>
        </p:nvPicPr>
        <p:blipFill>
          <a:blip r:embed="rId3"/>
          <a:srcRect/>
          <a:stretch>
            <a:fillRect/>
          </a:stretch>
        </p:blipFill>
        <p:spPr bwMode="auto">
          <a:xfrm>
            <a:off x="1676400" y="1219200"/>
            <a:ext cx="5486400" cy="51900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0"/>
            <a:ext cx="9144000" cy="914400"/>
          </a:xfrm>
        </p:spPr>
        <p:txBody>
          <a:bodyPr>
            <a:noAutofit/>
          </a:bodyPr>
          <a:lstStyle/>
          <a:p>
            <a:pPr algn="l">
              <a:lnSpc>
                <a:spcPts val="6000"/>
              </a:lnSpc>
            </a:pPr>
            <a:r>
              <a:rPr lang="en-US" sz="6600" b="1" dirty="0" smtClean="0">
                <a:solidFill>
                  <a:schemeClr val="accent6">
                    <a:lumMod val="75000"/>
                  </a:schemeClr>
                </a:solidFill>
              </a:rPr>
              <a:t>   File compression</a:t>
            </a:r>
            <a:endParaRPr lang="en-US" sz="6600" b="1" dirty="0">
              <a:solidFill>
                <a:schemeClr val="accent6">
                  <a:lumMod val="75000"/>
                </a:schemeClr>
              </a:solidFill>
            </a:endParaRPr>
          </a:p>
        </p:txBody>
      </p:sp>
      <p:pic>
        <p:nvPicPr>
          <p:cNvPr id="3" name="Picture 9" descr="nor78902_B0607L"/>
          <p:cNvPicPr>
            <a:picLocks noChangeAspect="1" noChangeArrowheads="1"/>
          </p:cNvPicPr>
          <p:nvPr/>
        </p:nvPicPr>
        <p:blipFill>
          <a:blip r:embed="rId3"/>
          <a:srcRect/>
          <a:stretch>
            <a:fillRect/>
          </a:stretch>
        </p:blipFill>
        <p:spPr>
          <a:xfrm>
            <a:off x="685800" y="1272894"/>
            <a:ext cx="7089775" cy="5289832"/>
          </a:xfrm>
          <a:prstGeom prst="rect">
            <a:avLst/>
          </a:prstGeom>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429000" y="5105400"/>
            <a:ext cx="2667000" cy="523220"/>
          </a:xfrm>
          <a:prstGeom prst="rect">
            <a:avLst/>
          </a:prstGeom>
          <a:noFill/>
        </p:spPr>
        <p:txBody>
          <a:bodyPr wrap="square" rtlCol="0">
            <a:spAutoFit/>
          </a:bodyPr>
          <a:lstStyle/>
          <a:p>
            <a:pPr algn="ctr"/>
            <a:r>
              <a:rPr lang="en-US" sz="2800" b="1" dirty="0" smtClean="0">
                <a:solidFill>
                  <a:schemeClr val="bg2">
                    <a:lumMod val="10000"/>
                  </a:schemeClr>
                </a:solidFill>
              </a:rPr>
              <a:t>Mr. Southbridge</a:t>
            </a:r>
            <a:endParaRPr lang="en-US" sz="2800" b="1" dirty="0">
              <a:solidFill>
                <a:schemeClr val="bg2">
                  <a:lumMod val="10000"/>
                </a:schemeClr>
              </a:solidFill>
            </a:endParaRPr>
          </a:p>
        </p:txBody>
      </p:sp>
      <p:sp>
        <p:nvSpPr>
          <p:cNvPr id="23" name="TextBox 22"/>
          <p:cNvSpPr txBox="1"/>
          <p:nvPr/>
        </p:nvSpPr>
        <p:spPr>
          <a:xfrm>
            <a:off x="7010400" y="5257800"/>
            <a:ext cx="2133600" cy="523220"/>
          </a:xfrm>
          <a:prstGeom prst="rect">
            <a:avLst/>
          </a:prstGeom>
          <a:noFill/>
        </p:spPr>
        <p:txBody>
          <a:bodyPr wrap="square" rtlCol="0">
            <a:spAutoFit/>
          </a:bodyPr>
          <a:lstStyle/>
          <a:p>
            <a:r>
              <a:rPr lang="en-US" sz="2800" b="1" dirty="0" smtClean="0">
                <a:solidFill>
                  <a:schemeClr val="bg2">
                    <a:lumMod val="10000"/>
                  </a:schemeClr>
                </a:solidFill>
              </a:rPr>
              <a:t>Mr. Librarian</a:t>
            </a:r>
            <a:endParaRPr lang="en-US" sz="2800" b="1" dirty="0">
              <a:solidFill>
                <a:schemeClr val="bg2">
                  <a:lumMod val="10000"/>
                </a:schemeClr>
              </a:solidFill>
            </a:endParaRPr>
          </a:p>
        </p:txBody>
      </p:sp>
      <p:grpSp>
        <p:nvGrpSpPr>
          <p:cNvPr id="29" name="Group 28"/>
          <p:cNvGrpSpPr/>
          <p:nvPr/>
        </p:nvGrpSpPr>
        <p:grpSpPr>
          <a:xfrm>
            <a:off x="-76200" y="772180"/>
            <a:ext cx="9220200" cy="6009620"/>
            <a:chOff x="-76200" y="772180"/>
            <a:chExt cx="9220200" cy="6009620"/>
          </a:xfrm>
        </p:grpSpPr>
        <p:grpSp>
          <p:nvGrpSpPr>
            <p:cNvPr id="4" name="Group 24"/>
            <p:cNvGrpSpPr/>
            <p:nvPr/>
          </p:nvGrpSpPr>
          <p:grpSpPr>
            <a:xfrm>
              <a:off x="0" y="1633537"/>
              <a:ext cx="9144000" cy="3243263"/>
              <a:chOff x="0" y="1633537"/>
              <a:chExt cx="9144000" cy="3243263"/>
            </a:xfrm>
          </p:grpSpPr>
          <p:pic>
            <p:nvPicPr>
              <p:cNvPr id="2" name="Picture 2"/>
              <p:cNvPicPr>
                <a:picLocks noChangeAspect="1" noChangeArrowheads="1"/>
              </p:cNvPicPr>
              <p:nvPr/>
            </p:nvPicPr>
            <p:blipFill>
              <a:blip r:embed="rId3"/>
              <a:srcRect t="8591"/>
              <a:stretch>
                <a:fillRect/>
              </a:stretch>
            </p:blipFill>
            <p:spPr bwMode="auto">
              <a:xfrm>
                <a:off x="0" y="1633537"/>
                <a:ext cx="9144000" cy="3243263"/>
              </a:xfrm>
              <a:prstGeom prst="rect">
                <a:avLst/>
              </a:prstGeom>
              <a:noFill/>
              <a:ln w="9525">
                <a:noFill/>
                <a:miter lim="800000"/>
                <a:headEnd/>
                <a:tailEnd/>
              </a:ln>
              <a:effectLst/>
            </p:spPr>
          </p:pic>
          <p:pic>
            <p:nvPicPr>
              <p:cNvPr id="24" name="Picture 2" descr="C:\Documents and Settings\Junaid Qadir\Local Settings\Temporary Internet Files\Content.IE5\WXERGHYN\MCj04316360000[1].png"/>
              <p:cNvPicPr>
                <a:picLocks noChangeAspect="1" noChangeArrowheads="1"/>
              </p:cNvPicPr>
              <p:nvPr/>
            </p:nvPicPr>
            <p:blipFill>
              <a:blip r:embed="rId4"/>
              <a:srcRect/>
              <a:stretch>
                <a:fillRect/>
              </a:stretch>
            </p:blipFill>
            <p:spPr bwMode="auto">
              <a:xfrm>
                <a:off x="0" y="3657600"/>
                <a:ext cx="904875" cy="904875"/>
              </a:xfrm>
              <a:prstGeom prst="rect">
                <a:avLst/>
              </a:prstGeom>
              <a:noFill/>
            </p:spPr>
          </p:pic>
        </p:grpSp>
        <p:sp>
          <p:nvSpPr>
            <p:cNvPr id="8" name="TextBox 7"/>
            <p:cNvSpPr txBox="1"/>
            <p:nvPr/>
          </p:nvSpPr>
          <p:spPr>
            <a:xfrm>
              <a:off x="685800" y="5827693"/>
              <a:ext cx="2133600" cy="954107"/>
            </a:xfrm>
            <a:prstGeom prst="rect">
              <a:avLst/>
            </a:prstGeom>
            <a:noFill/>
          </p:spPr>
          <p:txBody>
            <a:bodyPr wrap="square" rtlCol="0">
              <a:spAutoFit/>
            </a:bodyPr>
            <a:lstStyle/>
            <a:p>
              <a:r>
                <a:rPr lang="en-US" sz="2800" b="1" dirty="0" smtClean="0">
                  <a:solidFill>
                    <a:schemeClr val="bg2">
                      <a:lumMod val="10000"/>
                    </a:schemeClr>
                  </a:solidFill>
                </a:rPr>
                <a:t>Study room’s file cabinet</a:t>
              </a:r>
              <a:endParaRPr lang="en-US" sz="2800" b="1" dirty="0">
                <a:solidFill>
                  <a:schemeClr val="bg2">
                    <a:lumMod val="10000"/>
                  </a:schemeClr>
                </a:solidFill>
              </a:endParaRPr>
            </a:p>
          </p:txBody>
        </p:sp>
        <p:sp>
          <p:nvSpPr>
            <p:cNvPr id="10" name="TextBox 9"/>
            <p:cNvSpPr txBox="1"/>
            <p:nvPr/>
          </p:nvSpPr>
          <p:spPr>
            <a:xfrm>
              <a:off x="0" y="772180"/>
              <a:ext cx="2133600" cy="523220"/>
            </a:xfrm>
            <a:prstGeom prst="rect">
              <a:avLst/>
            </a:prstGeom>
            <a:noFill/>
          </p:spPr>
          <p:txBody>
            <a:bodyPr wrap="square" rtlCol="0">
              <a:spAutoFit/>
            </a:bodyPr>
            <a:lstStyle/>
            <a:p>
              <a:r>
                <a:rPr lang="en-US" sz="2800" b="1" dirty="0" smtClean="0">
                  <a:solidFill>
                    <a:srgbClr val="00FF00"/>
                  </a:solidFill>
                </a:rPr>
                <a:t>Study table</a:t>
              </a:r>
              <a:endParaRPr lang="en-US" sz="2800" b="1" dirty="0">
                <a:solidFill>
                  <a:srgbClr val="00FF00"/>
                </a:solidFill>
              </a:endParaRPr>
            </a:p>
          </p:txBody>
        </p:sp>
        <p:sp>
          <p:nvSpPr>
            <p:cNvPr id="19" name="TextBox 18"/>
            <p:cNvSpPr txBox="1"/>
            <p:nvPr/>
          </p:nvSpPr>
          <p:spPr>
            <a:xfrm>
              <a:off x="-76200" y="5257800"/>
              <a:ext cx="2133600" cy="523220"/>
            </a:xfrm>
            <a:prstGeom prst="rect">
              <a:avLst/>
            </a:prstGeom>
            <a:noFill/>
          </p:spPr>
          <p:txBody>
            <a:bodyPr wrap="square" rtlCol="0">
              <a:spAutoFit/>
            </a:bodyPr>
            <a:lstStyle/>
            <a:p>
              <a:r>
                <a:rPr lang="en-US" sz="2800" b="1" dirty="0" smtClean="0">
                  <a:solidFill>
                    <a:srgbClr val="C00000"/>
                  </a:solidFill>
                </a:rPr>
                <a:t>Student</a:t>
              </a:r>
              <a:endParaRPr lang="en-US" sz="2800" b="1" dirty="0">
                <a:solidFill>
                  <a:srgbClr val="C00000"/>
                </a:solidFill>
              </a:endParaRPr>
            </a:p>
          </p:txBody>
        </p:sp>
        <p:cxnSp>
          <p:nvCxnSpPr>
            <p:cNvPr id="3" name="Straight Arrow Connector 2"/>
            <p:cNvCxnSpPr/>
            <p:nvPr/>
          </p:nvCxnSpPr>
          <p:spPr>
            <a:xfrm rot="5400000">
              <a:off x="-534194" y="2286000"/>
              <a:ext cx="2134394" cy="794"/>
            </a:xfrm>
            <a:prstGeom prst="straightConnector1">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flipH="1" flipV="1">
              <a:off x="-266700" y="3771900"/>
              <a:ext cx="2209800" cy="9144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rot="5400000" flipH="1" flipV="1">
              <a:off x="1104900" y="4457700"/>
              <a:ext cx="1828800" cy="990600"/>
            </a:xfrm>
            <a:prstGeom prst="straightConnector1">
              <a:avLst/>
            </a:prstGeom>
            <a:ln w="76200">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62000" y="1676400"/>
              <a:ext cx="1905000" cy="523220"/>
            </a:xfrm>
            <a:prstGeom prst="rect">
              <a:avLst/>
            </a:prstGeom>
            <a:noFill/>
            <a:ln>
              <a:solidFill>
                <a:schemeClr val="tx1"/>
              </a:solidFill>
            </a:ln>
          </p:spPr>
          <p:txBody>
            <a:bodyPr wrap="square" rtlCol="0">
              <a:spAutoFit/>
            </a:bodyPr>
            <a:lstStyle/>
            <a:p>
              <a:r>
                <a:rPr lang="en-US" sz="2800" b="1" dirty="0" smtClean="0"/>
                <a:t>Study room</a:t>
              </a:r>
              <a:endParaRPr lang="en-US" sz="2800" b="1" dirty="0"/>
            </a:p>
          </p:txBody>
        </p:sp>
      </p:grpSp>
      <p:sp>
        <p:nvSpPr>
          <p:cNvPr id="15" name="TextBox 14"/>
          <p:cNvSpPr txBox="1"/>
          <p:nvPr/>
        </p:nvSpPr>
        <p:spPr>
          <a:xfrm>
            <a:off x="3505200" y="1600200"/>
            <a:ext cx="2286000" cy="523220"/>
          </a:xfrm>
          <a:prstGeom prst="rect">
            <a:avLst/>
          </a:prstGeom>
          <a:noFill/>
          <a:ln>
            <a:solidFill>
              <a:schemeClr val="tx1"/>
            </a:solidFill>
          </a:ln>
        </p:spPr>
        <p:txBody>
          <a:bodyPr wrap="square" rtlCol="0">
            <a:spAutoFit/>
          </a:bodyPr>
          <a:lstStyle/>
          <a:p>
            <a:r>
              <a:rPr lang="en-US" sz="2800" b="1" dirty="0" smtClean="0"/>
              <a:t>Home Library</a:t>
            </a:r>
            <a:endParaRPr lang="en-US" sz="2800" b="1" dirty="0"/>
          </a:p>
        </p:txBody>
      </p:sp>
      <p:sp>
        <p:nvSpPr>
          <p:cNvPr id="14" name="TextBox 13"/>
          <p:cNvSpPr txBox="1"/>
          <p:nvPr/>
        </p:nvSpPr>
        <p:spPr>
          <a:xfrm>
            <a:off x="6553200" y="1762780"/>
            <a:ext cx="2133600" cy="523220"/>
          </a:xfrm>
          <a:prstGeom prst="rect">
            <a:avLst/>
          </a:prstGeom>
          <a:noFill/>
          <a:ln>
            <a:solidFill>
              <a:schemeClr val="tx1"/>
            </a:solidFill>
          </a:ln>
        </p:spPr>
        <p:txBody>
          <a:bodyPr wrap="square" rtlCol="0">
            <a:spAutoFit/>
          </a:bodyPr>
          <a:lstStyle/>
          <a:p>
            <a:pPr algn="ctr"/>
            <a:r>
              <a:rPr lang="en-US" sz="2800" b="1" dirty="0" smtClean="0"/>
              <a:t>City Library</a:t>
            </a:r>
            <a:endParaRPr lang="en-US" sz="2800" b="1" dirty="0"/>
          </a:p>
        </p:txBody>
      </p:sp>
      <p:sp>
        <p:nvSpPr>
          <p:cNvPr id="37" name="Rectangle 36"/>
          <p:cNvSpPr/>
          <p:nvPr/>
        </p:nvSpPr>
        <p:spPr>
          <a:xfrm>
            <a:off x="3041742" y="914400"/>
            <a:ext cx="2597058" cy="523220"/>
          </a:xfrm>
          <a:prstGeom prst="rect">
            <a:avLst/>
          </a:prstGeom>
        </p:spPr>
        <p:txBody>
          <a:bodyPr wrap="none">
            <a:spAutoFit/>
          </a:bodyPr>
          <a:lstStyle/>
          <a:p>
            <a:pPr lvl="0" algn="ctr"/>
            <a:r>
              <a:rPr lang="en-US" sz="2800" b="1" dirty="0" smtClean="0">
                <a:solidFill>
                  <a:srgbClr val="EEECE1">
                    <a:lumMod val="10000"/>
                  </a:srgbClr>
                </a:solidFill>
              </a:rPr>
              <a:t>Mr. Northbridge</a:t>
            </a:r>
          </a:p>
        </p:txBody>
      </p:sp>
      <p:cxnSp>
        <p:nvCxnSpPr>
          <p:cNvPr id="38" name="Straight Arrow Connector 37"/>
          <p:cNvCxnSpPr/>
          <p:nvPr/>
        </p:nvCxnSpPr>
        <p:spPr>
          <a:xfrm rot="16200000" flipH="1">
            <a:off x="2781300" y="2095500"/>
            <a:ext cx="1295400" cy="152400"/>
          </a:xfrm>
          <a:prstGeom prst="straightConnector1">
            <a:avLst/>
          </a:prstGeom>
          <a:ln w="76200">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16200000" flipH="1">
            <a:off x="4914900" y="4610100"/>
            <a:ext cx="914400" cy="76200"/>
          </a:xfrm>
          <a:prstGeom prst="straightConnector1">
            <a:avLst/>
          </a:prstGeom>
          <a:ln w="76200">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23" idx="0"/>
          </p:cNvCxnSpPr>
          <p:nvPr/>
        </p:nvCxnSpPr>
        <p:spPr>
          <a:xfrm rot="16200000" flipH="1">
            <a:off x="7658100" y="4838700"/>
            <a:ext cx="609600" cy="228600"/>
          </a:xfrm>
          <a:prstGeom prst="straightConnector1">
            <a:avLst/>
          </a:prstGeom>
          <a:ln w="76200">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048000" y="0"/>
            <a:ext cx="3048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6" name="Rectangle 25"/>
          <p:cNvSpPr/>
          <p:nvPr/>
        </p:nvSpPr>
        <p:spPr>
          <a:xfrm>
            <a:off x="6096000" y="0"/>
            <a:ext cx="3048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8" name="Title 1"/>
          <p:cNvSpPr>
            <a:spLocks noGrp="1"/>
          </p:cNvSpPr>
          <p:nvPr>
            <p:ph type="ctrTitle"/>
          </p:nvPr>
        </p:nvSpPr>
        <p:spPr>
          <a:xfrm>
            <a:off x="2743200" y="0"/>
            <a:ext cx="3352800" cy="1089025"/>
          </a:xfrm>
        </p:spPr>
        <p:txBody>
          <a:bodyPr>
            <a:noAutofit/>
          </a:bodyPr>
          <a:lstStyle/>
          <a:p>
            <a:pPr>
              <a:lnSpc>
                <a:spcPts val="6000"/>
              </a:lnSpc>
            </a:pPr>
            <a:r>
              <a:rPr lang="en-US" sz="5400" b="1" dirty="0" smtClean="0">
                <a:solidFill>
                  <a:schemeClr val="accent6">
                    <a:lumMod val="75000"/>
                  </a:schemeClr>
                </a:solidFill>
              </a:rPr>
              <a:t>Analogy</a:t>
            </a:r>
            <a:endParaRPr lang="en-US" sz="4800" dirty="0">
              <a:solidFill>
                <a:schemeClr val="accent6">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7" name="TextBox 6"/>
          <p:cNvSpPr txBox="1"/>
          <p:nvPr/>
        </p:nvSpPr>
        <p:spPr>
          <a:xfrm rot="20072255">
            <a:off x="-55717" y="250326"/>
            <a:ext cx="2232241" cy="1015663"/>
          </a:xfrm>
          <a:prstGeom prst="rect">
            <a:avLst/>
          </a:prstGeom>
          <a:solidFill>
            <a:schemeClr val="accent6">
              <a:lumMod val="75000"/>
            </a:schemeClr>
          </a:solidFill>
        </p:spPr>
        <p:txBody>
          <a:bodyPr wrap="square" rtlCol="0">
            <a:spAutoFit/>
          </a:bodyPr>
          <a:lstStyle/>
          <a:p>
            <a:pPr algn="ctr" rtl="0"/>
            <a:r>
              <a:rPr lang="en-US" sz="3200" b="1" kern="1200" dirty="0">
                <a:solidFill>
                  <a:prstClr val="black"/>
                </a:solidFill>
                <a:latin typeface="Calibri"/>
                <a:ea typeface="+mn-ea"/>
                <a:cs typeface="+mn-cs"/>
              </a:rPr>
              <a:t>Lecture’s</a:t>
            </a:r>
            <a:r>
              <a:rPr lang="en-US" sz="3200" kern="1200" dirty="0">
                <a:solidFill>
                  <a:srgbClr val="FF0000"/>
                </a:solidFill>
                <a:latin typeface="Calibri"/>
                <a:ea typeface="+mn-ea"/>
                <a:cs typeface="+mn-cs"/>
              </a:rPr>
              <a:t> </a:t>
            </a:r>
          </a:p>
          <a:p>
            <a:pPr algn="ctr" rtl="0"/>
            <a:r>
              <a:rPr lang="en-US" sz="2800" b="1" kern="1200" dirty="0">
                <a:solidFill>
                  <a:srgbClr val="1F497D">
                    <a:lumMod val="50000"/>
                  </a:srgbClr>
                </a:solidFill>
                <a:latin typeface="Calibri"/>
                <a:ea typeface="+mn-ea"/>
                <a:cs typeface="+mn-cs"/>
              </a:rPr>
              <a:t>Summary</a:t>
            </a:r>
            <a:endParaRPr lang="th-TH" sz="2800" b="1" kern="1200" dirty="0">
              <a:solidFill>
                <a:srgbClr val="1F497D">
                  <a:lumMod val="50000"/>
                </a:srgbClr>
              </a:solidFill>
              <a:latin typeface="Calibri"/>
              <a:ea typeface="+mn-ea"/>
            </a:endParaRPr>
          </a:p>
        </p:txBody>
      </p:sp>
      <p:sp>
        <p:nvSpPr>
          <p:cNvPr id="4" name="TextBox 3"/>
          <p:cNvSpPr txBox="1"/>
          <p:nvPr/>
        </p:nvSpPr>
        <p:spPr>
          <a:xfrm>
            <a:off x="304800" y="1066800"/>
            <a:ext cx="8763000" cy="6040115"/>
          </a:xfrm>
          <a:prstGeom prst="rect">
            <a:avLst/>
          </a:prstGeom>
          <a:noFill/>
          <a:scene3d>
            <a:camera prst="orthographicFront">
              <a:rot lat="0" lon="0" rev="0"/>
            </a:camera>
            <a:lightRig rig="threePt" dir="t"/>
          </a:scene3d>
        </p:spPr>
        <p:txBody>
          <a:bodyPr wrap="square" rtlCol="0">
            <a:spAutoFit/>
            <a:scene3d>
              <a:camera prst="orthographicFront">
                <a:rot lat="0" lon="0" rev="1200000"/>
              </a:camera>
              <a:lightRig rig="threePt" dir="t"/>
            </a:scene3d>
          </a:bodyPr>
          <a:lstStyle/>
          <a:p>
            <a:pPr algn="l" rtl="0"/>
            <a:endParaRPr lang="en-US" sz="1200" b="1" kern="1200" dirty="0">
              <a:ln cap="rnd" cmpd="thickThin">
                <a:solidFill>
                  <a:prstClr val="black"/>
                </a:solidFill>
                <a:bevel/>
              </a:ln>
              <a:solidFill>
                <a:srgbClr val="FF0000"/>
              </a:solidFill>
              <a:effectLst>
                <a:outerShdw blurRad="50800" dist="50800" dir="5400000" algn="ctr" rotWithShape="0">
                  <a:srgbClr val="000000">
                    <a:alpha val="83000"/>
                  </a:srgbClr>
                </a:outerShdw>
              </a:effectLst>
              <a:latin typeface="Calibri"/>
              <a:ea typeface="+mn-ea"/>
              <a:cs typeface="+mn-cs"/>
            </a:endParaRPr>
          </a:p>
          <a:p>
            <a:pPr algn="ctr" rtl="0"/>
            <a:endParaRPr lang="en-US" sz="1050" b="1" kern="1200" dirty="0">
              <a:ln cap="rnd" cmpd="thickThin">
                <a:solidFill>
                  <a:prstClr val="black"/>
                </a:solidFill>
                <a:bevel/>
              </a:ln>
              <a:solidFill>
                <a:srgbClr val="4F81BD">
                  <a:lumMod val="50000"/>
                </a:srgbClr>
              </a:solidFill>
              <a:effectLst>
                <a:outerShdw blurRad="50800" dist="50800" dir="5400000" algn="ctr" rotWithShape="0">
                  <a:srgbClr val="000000">
                    <a:alpha val="83000"/>
                  </a:srgbClr>
                </a:outerShdw>
              </a:effectLst>
              <a:latin typeface="Calibri"/>
              <a:ea typeface="+mn-ea"/>
              <a:cs typeface="+mn-cs"/>
            </a:endParaRPr>
          </a:p>
          <a:p>
            <a:pPr algn="ctr" rtl="0"/>
            <a:endParaRPr lang="en-US" sz="400" b="1" kern="1200" dirty="0">
              <a:ln cap="rnd" cmpd="thickThin">
                <a:solidFill>
                  <a:prstClr val="black"/>
                </a:solidFill>
                <a:bevel/>
              </a:ln>
              <a:solidFill>
                <a:srgbClr val="4F81BD">
                  <a:lumMod val="50000"/>
                </a:srgbClr>
              </a:solidFill>
              <a:effectLst>
                <a:outerShdw blurRad="50800" dist="50800" dir="5400000" algn="ctr" rotWithShape="0">
                  <a:srgbClr val="000000">
                    <a:alpha val="83000"/>
                  </a:srgbClr>
                </a:outerShdw>
              </a:effectLst>
              <a:latin typeface="Calibri"/>
              <a:ea typeface="+mn-ea"/>
              <a:cs typeface="+mn-cs"/>
            </a:endParaRPr>
          </a:p>
          <a:p>
            <a:pPr marL="1143000" indent="-1143000" algn="l" rtl="0">
              <a:buClr>
                <a:srgbClr val="F79646">
                  <a:lumMod val="75000"/>
                </a:srgbClr>
              </a:buClr>
              <a:buFontTx/>
              <a:buAutoNum type="arabicPeriod"/>
            </a:pPr>
            <a:r>
              <a:rPr lang="en-US" sz="3600" b="1" kern="1200" dirty="0" smtClean="0">
                <a:ln cap="rnd" cmpd="thickThin">
                  <a:solidFill>
                    <a:prstClr val="black"/>
                  </a:solidFill>
                  <a:bevel/>
                </a:ln>
                <a:solidFill>
                  <a:prstClr val="white"/>
                </a:solidFill>
                <a:latin typeface="Calibri"/>
                <a:ea typeface="+mn-ea"/>
                <a:cs typeface="+mn-cs"/>
              </a:rPr>
              <a:t>Hierarchy of memory/ storage devices</a:t>
            </a:r>
            <a:endParaRPr lang="en-US" sz="3600" b="1" kern="1200" dirty="0">
              <a:ln cap="rnd" cmpd="thickThin">
                <a:solidFill>
                  <a:prstClr val="black"/>
                </a:solidFill>
                <a:bevel/>
              </a:ln>
              <a:solidFill>
                <a:prstClr val="white"/>
              </a:solidFill>
              <a:latin typeface="Calibri"/>
              <a:ea typeface="+mn-ea"/>
              <a:cs typeface="+mn-cs"/>
            </a:endParaRPr>
          </a:p>
          <a:p>
            <a:pPr marL="1143000" indent="-1143000" algn="l" rtl="0">
              <a:buClr>
                <a:srgbClr val="F79646">
                  <a:lumMod val="75000"/>
                </a:srgbClr>
              </a:buClr>
              <a:buFontTx/>
              <a:buAutoNum type="arabicPeriod"/>
            </a:pPr>
            <a:r>
              <a:rPr lang="en-US" sz="3600" b="1" kern="1200" dirty="0" smtClean="0">
                <a:ln cap="rnd" cmpd="thickThin">
                  <a:solidFill>
                    <a:prstClr val="black"/>
                  </a:solidFill>
                  <a:bevel/>
                </a:ln>
                <a:solidFill>
                  <a:prstClr val="white"/>
                </a:solidFill>
                <a:latin typeface="Calibri"/>
                <a:ea typeface="+mn-ea"/>
                <a:cs typeface="+mn-cs"/>
              </a:rPr>
              <a:t>Magnetic storage: </a:t>
            </a:r>
          </a:p>
          <a:p>
            <a:pPr marL="1143000" indent="-1143000" algn="l" rtl="0">
              <a:buClr>
                <a:srgbClr val="F79646">
                  <a:lumMod val="75000"/>
                </a:srgbClr>
              </a:buClr>
            </a:pPr>
            <a:r>
              <a:rPr lang="en-US" sz="3600" b="1" dirty="0" smtClean="0">
                <a:ln cap="rnd" cmpd="thickThin">
                  <a:solidFill>
                    <a:prstClr val="black"/>
                  </a:solidFill>
                  <a:bevel/>
                </a:ln>
                <a:solidFill>
                  <a:prstClr val="white"/>
                </a:solidFill>
                <a:latin typeface="Calibri"/>
              </a:rPr>
              <a:t>	</a:t>
            </a:r>
            <a:r>
              <a:rPr lang="en-US" sz="2800" kern="1200" dirty="0" smtClean="0">
                <a:ln cap="rnd" cmpd="thickThin">
                  <a:solidFill>
                    <a:prstClr val="black"/>
                  </a:solidFill>
                  <a:bevel/>
                </a:ln>
                <a:latin typeface="Calibri"/>
                <a:ea typeface="+mn-ea"/>
                <a:cs typeface="+mn-cs"/>
              </a:rPr>
              <a:t>Disk/ Tape/ Floppy drives</a:t>
            </a:r>
            <a:endParaRPr lang="en-US" sz="3600" kern="1200" dirty="0">
              <a:ln cap="rnd" cmpd="thickThin">
                <a:solidFill>
                  <a:prstClr val="black"/>
                </a:solidFill>
                <a:bevel/>
              </a:ln>
              <a:latin typeface="Calibri"/>
              <a:ea typeface="+mn-ea"/>
              <a:cs typeface="+mn-cs"/>
            </a:endParaRPr>
          </a:p>
          <a:p>
            <a:pPr marL="1143000" indent="-1143000" algn="l" rtl="0">
              <a:buClr>
                <a:srgbClr val="F79646">
                  <a:lumMod val="75000"/>
                </a:srgbClr>
              </a:buClr>
              <a:buFont typeface="+mj-lt"/>
              <a:buAutoNum type="arabicPeriod" startAt="3"/>
            </a:pPr>
            <a:r>
              <a:rPr lang="en-US" sz="3600" b="1" kern="1200" dirty="0" smtClean="0">
                <a:ln cap="rnd" cmpd="thickThin">
                  <a:solidFill>
                    <a:prstClr val="black"/>
                  </a:solidFill>
                  <a:bevel/>
                </a:ln>
                <a:solidFill>
                  <a:prstClr val="white"/>
                </a:solidFill>
                <a:latin typeface="Calibri"/>
                <a:ea typeface="+mn-ea"/>
                <a:cs typeface="+mn-cs"/>
              </a:rPr>
              <a:t>Optical storage: </a:t>
            </a:r>
          </a:p>
          <a:p>
            <a:pPr marL="1143000" indent="-1143000" algn="l" rtl="0">
              <a:buClr>
                <a:srgbClr val="F79646">
                  <a:lumMod val="75000"/>
                </a:srgbClr>
              </a:buClr>
            </a:pPr>
            <a:r>
              <a:rPr lang="en-US" sz="3600" b="1" dirty="0" smtClean="0">
                <a:ln cap="rnd" cmpd="thickThin">
                  <a:solidFill>
                    <a:prstClr val="black"/>
                  </a:solidFill>
                  <a:bevel/>
                </a:ln>
                <a:solidFill>
                  <a:prstClr val="white"/>
                </a:solidFill>
                <a:latin typeface="Calibri"/>
              </a:rPr>
              <a:t>	</a:t>
            </a:r>
            <a:r>
              <a:rPr lang="en-US" sz="2800" kern="1200" dirty="0" smtClean="0">
                <a:ln cap="rnd" cmpd="thickThin">
                  <a:solidFill>
                    <a:prstClr val="black"/>
                  </a:solidFill>
                  <a:bevel/>
                </a:ln>
                <a:latin typeface="Calibri"/>
                <a:ea typeface="+mn-ea"/>
                <a:cs typeface="+mn-cs"/>
              </a:rPr>
              <a:t>Readable/ recordable</a:t>
            </a:r>
            <a:endParaRPr lang="en-US" sz="3600" kern="1200" dirty="0">
              <a:ln cap="rnd" cmpd="thickThin">
                <a:solidFill>
                  <a:prstClr val="black"/>
                </a:solidFill>
                <a:bevel/>
              </a:ln>
              <a:latin typeface="Calibri"/>
              <a:ea typeface="+mn-ea"/>
              <a:cs typeface="+mn-cs"/>
            </a:endParaRPr>
          </a:p>
          <a:p>
            <a:pPr marL="1143000" indent="-1143000" algn="l" rtl="0">
              <a:buClr>
                <a:srgbClr val="F79646">
                  <a:lumMod val="75000"/>
                </a:srgbClr>
              </a:buClr>
              <a:buFont typeface="+mj-lt"/>
              <a:buAutoNum type="arabicPeriod" startAt="4"/>
            </a:pPr>
            <a:r>
              <a:rPr lang="en-US" sz="3600" b="1" kern="1200" dirty="0" smtClean="0">
                <a:ln cap="rnd" cmpd="thickThin">
                  <a:solidFill>
                    <a:prstClr val="black"/>
                  </a:solidFill>
                  <a:bevel/>
                </a:ln>
                <a:solidFill>
                  <a:prstClr val="white"/>
                </a:solidFill>
                <a:latin typeface="Calibri"/>
                <a:ea typeface="+mn-ea"/>
                <a:cs typeface="+mn-cs"/>
              </a:rPr>
              <a:t>Solid-state storage: </a:t>
            </a:r>
          </a:p>
          <a:p>
            <a:pPr marL="1143000" indent="-1143000" algn="l" rtl="0">
              <a:buClr>
                <a:srgbClr val="F79646">
                  <a:lumMod val="75000"/>
                </a:srgbClr>
              </a:buClr>
            </a:pPr>
            <a:r>
              <a:rPr lang="en-US" sz="3600" b="1" dirty="0" smtClean="0">
                <a:ln cap="rnd" cmpd="thickThin">
                  <a:solidFill>
                    <a:prstClr val="black"/>
                  </a:solidFill>
                  <a:bevel/>
                </a:ln>
                <a:solidFill>
                  <a:prstClr val="white"/>
                </a:solidFill>
                <a:latin typeface="Calibri"/>
              </a:rPr>
              <a:t>	</a:t>
            </a:r>
            <a:r>
              <a:rPr lang="en-US" sz="2800" kern="1200" dirty="0" smtClean="0">
                <a:ln cap="rnd" cmpd="thickThin">
                  <a:solidFill>
                    <a:prstClr val="black"/>
                  </a:solidFill>
                  <a:bevel/>
                </a:ln>
                <a:latin typeface="Calibri"/>
                <a:ea typeface="+mn-ea"/>
                <a:cs typeface="+mn-cs"/>
              </a:rPr>
              <a:t>Flash, Smart cards, Solid-state-disk</a:t>
            </a:r>
            <a:endParaRPr lang="en-US" sz="3600" kern="1200" dirty="0" smtClean="0">
              <a:ln cap="rnd" cmpd="thickThin">
                <a:solidFill>
                  <a:prstClr val="black"/>
                </a:solidFill>
                <a:bevel/>
              </a:ln>
              <a:latin typeface="Calibri"/>
              <a:ea typeface="+mn-ea"/>
              <a:cs typeface="+mn-cs"/>
            </a:endParaRPr>
          </a:p>
          <a:p>
            <a:pPr marL="1143000" indent="-1143000" algn="l" rtl="0">
              <a:buClr>
                <a:srgbClr val="F79646">
                  <a:lumMod val="75000"/>
                </a:srgbClr>
              </a:buClr>
              <a:buFont typeface="+mj-lt"/>
              <a:buAutoNum type="arabicPeriod" startAt="5"/>
            </a:pPr>
            <a:r>
              <a:rPr lang="en-US" sz="3600" b="1" dirty="0" smtClean="0">
                <a:ln cap="rnd" cmpd="thickThin">
                  <a:solidFill>
                    <a:prstClr val="black"/>
                  </a:solidFill>
                  <a:bevel/>
                </a:ln>
                <a:solidFill>
                  <a:prstClr val="white"/>
                </a:solidFill>
                <a:latin typeface="Calibri"/>
              </a:rPr>
              <a:t>Optimizing computer performance</a:t>
            </a:r>
            <a:endParaRPr lang="en-US" sz="3600" b="1" kern="1200" dirty="0">
              <a:ln cap="rnd" cmpd="thickThin">
                <a:solidFill>
                  <a:prstClr val="black"/>
                </a:solidFill>
                <a:bevel/>
              </a:ln>
              <a:solidFill>
                <a:prstClr val="white"/>
              </a:solidFill>
              <a:latin typeface="Calibri"/>
              <a:ea typeface="+mn-ea"/>
              <a:cs typeface="+mn-cs"/>
            </a:endParaRPr>
          </a:p>
          <a:p>
            <a:pPr marL="1143000" indent="-1143000" algn="l" rtl="0">
              <a:buClr>
                <a:srgbClr val="F79646">
                  <a:lumMod val="75000"/>
                </a:srgbClr>
              </a:buClr>
            </a:pPr>
            <a:endParaRPr lang="en-US" sz="3600" b="1" kern="1200" dirty="0">
              <a:ln cap="rnd" cmpd="thickThin">
                <a:solidFill>
                  <a:prstClr val="black"/>
                </a:solidFill>
                <a:bevel/>
              </a:ln>
              <a:solidFill>
                <a:prstClr val="white"/>
              </a:solidFill>
              <a:latin typeface="Calibri"/>
              <a:ea typeface="+mn-ea"/>
              <a:cs typeface="+mn-cs"/>
            </a:endParaRPr>
          </a:p>
          <a:p>
            <a:pPr marL="1143000" indent="-1143000" algn="l" rtl="0">
              <a:buClr>
                <a:srgbClr val="F79646">
                  <a:lumMod val="75000"/>
                </a:srgbClr>
              </a:buClr>
            </a:pPr>
            <a:endParaRPr lang="en-US" sz="3600" b="1" kern="1200" dirty="0">
              <a:ln cap="rnd" cmpd="thickThin">
                <a:solidFill>
                  <a:prstClr val="black"/>
                </a:solidFill>
                <a:bevel/>
              </a:ln>
              <a:solidFill>
                <a:prstClr val="white"/>
              </a:solidFill>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wipe(down)">
                                      <p:cBhvr>
                                        <p:cTn id="7" dur="500"/>
                                        <p:tgtEl>
                                          <p:spTgt spid="7">
                                            <p:bg/>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wipe(down)">
                                      <p:cBhvr>
                                        <p:cTn id="10" dur="500"/>
                                        <p:tgtEl>
                                          <p:spTgt spid="7">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wipe(down)">
                                      <p:cBhvr>
                                        <p:cTn id="13"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3" name="TextBox 2"/>
          <p:cNvSpPr txBox="1"/>
          <p:nvPr/>
        </p:nvSpPr>
        <p:spPr>
          <a:xfrm>
            <a:off x="76200" y="803240"/>
            <a:ext cx="9144000" cy="6309420"/>
          </a:xfrm>
          <a:prstGeom prst="rect">
            <a:avLst/>
          </a:prstGeom>
          <a:noFill/>
          <a:scene3d>
            <a:camera prst="orthographicFront">
              <a:rot lat="0" lon="0" rev="0"/>
            </a:camera>
            <a:lightRig rig="threePt" dir="t"/>
          </a:scene3d>
        </p:spPr>
        <p:txBody>
          <a:bodyPr wrap="square" rtlCol="0">
            <a:spAutoFit/>
            <a:scene3d>
              <a:camera prst="orthographicFront">
                <a:rot lat="0" lon="0" rev="1200000"/>
              </a:camera>
              <a:lightRig rig="threePt" dir="t"/>
            </a:scene3d>
          </a:bodyPr>
          <a:lstStyle/>
          <a:p>
            <a:pPr algn="l" rtl="0"/>
            <a:endParaRPr lang="en-US" sz="1200" b="1" kern="1200" dirty="0">
              <a:ln cap="rnd" cmpd="thickThin">
                <a:solidFill>
                  <a:prstClr val="black"/>
                </a:solidFill>
                <a:bevel/>
              </a:ln>
              <a:solidFill>
                <a:srgbClr val="FF0000"/>
              </a:solidFill>
              <a:effectLst>
                <a:outerShdw blurRad="50800" dist="50800" dir="5400000" algn="ctr" rotWithShape="0">
                  <a:srgbClr val="000000">
                    <a:alpha val="83000"/>
                  </a:srgbClr>
                </a:outerShdw>
              </a:effectLst>
              <a:latin typeface="Calibri"/>
              <a:ea typeface="+mn-ea"/>
              <a:cs typeface="+mn-cs"/>
            </a:endParaRPr>
          </a:p>
          <a:p>
            <a:pPr rtl="0"/>
            <a:r>
              <a:rPr lang="en-US" sz="4800" b="1" i="1" kern="1200" dirty="0" smtClean="0">
                <a:ln cap="rnd" cmpd="thickThin">
                  <a:solidFill>
                    <a:prstClr val="black"/>
                  </a:solidFill>
                  <a:bevel/>
                </a:ln>
                <a:solidFill>
                  <a:srgbClr val="FFFF00"/>
                </a:solidFill>
                <a:effectLst>
                  <a:outerShdw blurRad="50800" dist="50800" dir="5400000" algn="ctr" rotWithShape="0">
                    <a:srgbClr val="000000">
                      <a:alpha val="83000"/>
                    </a:srgbClr>
                  </a:outerShdw>
                </a:effectLst>
                <a:latin typeface="Calibri"/>
                <a:ea typeface="+mn-ea"/>
                <a:cs typeface="+mn-cs"/>
              </a:rPr>
              <a:t>			</a:t>
            </a:r>
            <a:r>
              <a:rPr lang="en-US" sz="4800" b="1" i="1" dirty="0" smtClean="0">
                <a:ln cap="rnd" cmpd="thickThin">
                  <a:solidFill>
                    <a:prstClr val="black"/>
                  </a:solidFill>
                  <a:bevel/>
                </a:ln>
                <a:solidFill>
                  <a:srgbClr val="FFFF00"/>
                </a:solidFill>
                <a:effectLst>
                  <a:outerShdw blurRad="50800" dist="50800" dir="5400000" algn="ctr" rotWithShape="0">
                    <a:srgbClr val="000000">
                      <a:alpha val="83000"/>
                    </a:srgbClr>
                  </a:outerShdw>
                </a:effectLst>
                <a:latin typeface="Calibri"/>
              </a:rPr>
              <a:t> </a:t>
            </a:r>
            <a:r>
              <a:rPr lang="en-US" sz="4800" b="1" i="1" kern="1200" dirty="0" smtClean="0">
                <a:ln cap="rnd" cmpd="thickThin">
                  <a:solidFill>
                    <a:prstClr val="black"/>
                  </a:solidFill>
                  <a:bevel/>
                </a:ln>
                <a:solidFill>
                  <a:schemeClr val="accent6">
                    <a:lumMod val="75000"/>
                  </a:schemeClr>
                </a:solidFill>
                <a:effectLst>
                  <a:outerShdw blurRad="50800" dist="50800" dir="5400000" algn="ctr" rotWithShape="0">
                    <a:srgbClr val="000000">
                      <a:alpha val="83000"/>
                    </a:srgbClr>
                  </a:outerShdw>
                </a:effectLst>
                <a:latin typeface="Calibri"/>
                <a:ea typeface="+mn-ea"/>
                <a:cs typeface="+mn-cs"/>
              </a:rPr>
              <a:t>for this week</a:t>
            </a:r>
            <a:endParaRPr lang="en-US" sz="1050" b="1" i="1" kern="1200" dirty="0">
              <a:ln cap="rnd" cmpd="thickThin">
                <a:solidFill>
                  <a:prstClr val="black"/>
                </a:solidFill>
                <a:bevel/>
              </a:ln>
              <a:solidFill>
                <a:schemeClr val="accent6">
                  <a:lumMod val="75000"/>
                </a:schemeClr>
              </a:solidFill>
              <a:effectLst>
                <a:outerShdw blurRad="50800" dist="50800" dir="5400000" algn="ctr" rotWithShape="0">
                  <a:srgbClr val="000000">
                    <a:alpha val="83000"/>
                  </a:srgbClr>
                </a:outerShdw>
              </a:effectLst>
              <a:latin typeface="Calibri"/>
              <a:ea typeface="+mn-ea"/>
              <a:cs typeface="+mn-cs"/>
            </a:endParaRPr>
          </a:p>
          <a:p>
            <a:pPr algn="ctr" rtl="0"/>
            <a:endParaRPr lang="en-US" sz="400" b="1" kern="1200" dirty="0">
              <a:ln cap="rnd" cmpd="thickThin">
                <a:solidFill>
                  <a:prstClr val="black"/>
                </a:solidFill>
                <a:bevel/>
              </a:ln>
              <a:solidFill>
                <a:srgbClr val="4F81BD">
                  <a:lumMod val="50000"/>
                </a:srgbClr>
              </a:solidFill>
              <a:effectLst>
                <a:outerShdw blurRad="50800" dist="50800" dir="5400000" algn="ctr" rotWithShape="0">
                  <a:srgbClr val="000000">
                    <a:alpha val="83000"/>
                  </a:srgbClr>
                </a:outerShdw>
              </a:effectLst>
              <a:latin typeface="Calibri"/>
              <a:ea typeface="+mn-ea"/>
              <a:cs typeface="+mn-cs"/>
            </a:endParaRPr>
          </a:p>
          <a:p>
            <a:pPr marL="1600200" lvl="1" indent="-1143000">
              <a:buClr>
                <a:srgbClr val="F79646">
                  <a:lumMod val="75000"/>
                </a:srgbClr>
              </a:buClr>
            </a:pPr>
            <a:r>
              <a:rPr lang="en-US" sz="4000" b="1" dirty="0" smtClean="0">
                <a:ln cap="rnd" cmpd="thickThin">
                  <a:solidFill>
                    <a:prstClr val="black"/>
                  </a:solidFill>
                  <a:bevel/>
                </a:ln>
                <a:solidFill>
                  <a:schemeClr val="accent6">
                    <a:lumMod val="75000"/>
                  </a:schemeClr>
                </a:solidFill>
                <a:latin typeface="Calibri"/>
              </a:rPr>
              <a:t>“</a:t>
            </a:r>
            <a:r>
              <a:rPr lang="en-US" sz="3200" b="1" dirty="0" smtClean="0">
                <a:ln cap="rnd" cmpd="thickThin">
                  <a:solidFill>
                    <a:prstClr val="black"/>
                  </a:solidFill>
                  <a:bevel/>
                </a:ln>
                <a:solidFill>
                  <a:schemeClr val="bg1"/>
                </a:solidFill>
                <a:latin typeface="Calibri"/>
              </a:rPr>
              <a:t>Storing Data</a:t>
            </a:r>
            <a:r>
              <a:rPr lang="en-US" sz="4000" b="1" dirty="0" smtClean="0">
                <a:ln cap="rnd" cmpd="thickThin">
                  <a:solidFill>
                    <a:prstClr val="black"/>
                  </a:solidFill>
                  <a:bevel/>
                </a:ln>
                <a:solidFill>
                  <a:schemeClr val="accent6">
                    <a:lumMod val="75000"/>
                  </a:schemeClr>
                </a:solidFill>
                <a:latin typeface="Calibri"/>
              </a:rPr>
              <a:t>’’</a:t>
            </a:r>
            <a:r>
              <a:rPr lang="en-US" sz="3200" b="1" dirty="0" smtClean="0">
                <a:ln cap="rnd" cmpd="thickThin">
                  <a:solidFill>
                    <a:prstClr val="black"/>
                  </a:solidFill>
                  <a:bevel/>
                </a:ln>
                <a:solidFill>
                  <a:schemeClr val="accent6">
                    <a:lumMod val="75000"/>
                  </a:schemeClr>
                </a:solidFill>
                <a:latin typeface="Calibri"/>
              </a:rPr>
              <a:t> </a:t>
            </a:r>
            <a:r>
              <a:rPr lang="en-US" sz="2800" b="1" i="1" dirty="0" smtClean="0">
                <a:ln cap="rnd" cmpd="thickThin">
                  <a:solidFill>
                    <a:prstClr val="black"/>
                  </a:solidFill>
                  <a:bevel/>
                </a:ln>
                <a:solidFill>
                  <a:schemeClr val="accent6">
                    <a:lumMod val="75000"/>
                  </a:schemeClr>
                </a:solidFill>
                <a:latin typeface="Calibri"/>
              </a:rPr>
              <a:t>and </a:t>
            </a:r>
            <a:endParaRPr lang="en-US" sz="3200" b="1" i="1" dirty="0" smtClean="0">
              <a:ln cap="rnd" cmpd="thickThin">
                <a:solidFill>
                  <a:prstClr val="black"/>
                </a:solidFill>
                <a:bevel/>
              </a:ln>
              <a:solidFill>
                <a:schemeClr val="accent6">
                  <a:lumMod val="75000"/>
                </a:schemeClr>
              </a:solidFill>
              <a:latin typeface="Calibri"/>
            </a:endParaRPr>
          </a:p>
          <a:p>
            <a:pPr marL="1600200" lvl="1" indent="-1143000">
              <a:buClr>
                <a:srgbClr val="F79646">
                  <a:lumMod val="75000"/>
                </a:srgbClr>
              </a:buClr>
            </a:pPr>
            <a:r>
              <a:rPr lang="en-US" sz="4000" b="1" dirty="0" smtClean="0">
                <a:ln cap="rnd" cmpd="thickThin">
                  <a:solidFill>
                    <a:prstClr val="black"/>
                  </a:solidFill>
                  <a:bevel/>
                </a:ln>
                <a:solidFill>
                  <a:schemeClr val="accent6">
                    <a:lumMod val="75000"/>
                  </a:schemeClr>
                </a:solidFill>
                <a:latin typeface="Calibri"/>
              </a:rPr>
              <a:t>“</a:t>
            </a:r>
            <a:r>
              <a:rPr lang="en-US" sz="3200" b="1" dirty="0" smtClean="0">
                <a:ln cap="rnd" cmpd="thickThin">
                  <a:solidFill>
                    <a:prstClr val="black"/>
                  </a:solidFill>
                  <a:bevel/>
                </a:ln>
                <a:solidFill>
                  <a:schemeClr val="bg1"/>
                </a:solidFill>
                <a:latin typeface="Calibri"/>
              </a:rPr>
              <a:t>Measuring and Improving disk performance</a:t>
            </a:r>
            <a:r>
              <a:rPr lang="en-US" sz="4000" b="1" dirty="0" smtClean="0">
                <a:ln cap="rnd" cmpd="thickThin">
                  <a:solidFill>
                    <a:prstClr val="black"/>
                  </a:solidFill>
                  <a:bevel/>
                </a:ln>
                <a:solidFill>
                  <a:schemeClr val="accent6">
                    <a:lumMod val="75000"/>
                  </a:schemeClr>
                </a:solidFill>
                <a:latin typeface="Calibri"/>
              </a:rPr>
              <a:t>’’</a:t>
            </a:r>
            <a:endParaRPr lang="en-US" sz="3200" b="1" dirty="0" smtClean="0">
              <a:ln cap="rnd" cmpd="thickThin">
                <a:solidFill>
                  <a:prstClr val="black"/>
                </a:solidFill>
                <a:bevel/>
              </a:ln>
              <a:solidFill>
                <a:schemeClr val="accent6">
                  <a:lumMod val="75000"/>
                </a:schemeClr>
              </a:solidFill>
              <a:latin typeface="Calibri"/>
            </a:endParaRPr>
          </a:p>
          <a:p>
            <a:pPr marL="1143000" indent="-1143000" algn="l" rtl="0">
              <a:buClr>
                <a:srgbClr val="F79646">
                  <a:lumMod val="75000"/>
                </a:srgbClr>
              </a:buClr>
            </a:pPr>
            <a:endParaRPr lang="en-US" sz="4000" b="1" dirty="0" smtClean="0">
              <a:ln cap="rnd" cmpd="thickThin">
                <a:solidFill>
                  <a:prstClr val="black"/>
                </a:solidFill>
                <a:bevel/>
              </a:ln>
              <a:solidFill>
                <a:schemeClr val="accent6">
                  <a:lumMod val="75000"/>
                </a:schemeClr>
              </a:solidFill>
              <a:latin typeface="Calibri"/>
            </a:endParaRPr>
          </a:p>
          <a:p>
            <a:pPr lvl="0"/>
            <a:r>
              <a:rPr lang="en-US" sz="4800" b="1" i="1" dirty="0" smtClean="0">
                <a:ln cap="rnd" cmpd="thickThin">
                  <a:solidFill>
                    <a:prstClr val="black"/>
                  </a:solidFill>
                  <a:bevel/>
                </a:ln>
                <a:solidFill>
                  <a:srgbClr val="FFFF00"/>
                </a:solidFill>
                <a:effectLst>
                  <a:outerShdw blurRad="50800" dist="50800" dir="5400000" algn="ctr" rotWithShape="0">
                    <a:srgbClr val="000000">
                      <a:alpha val="83000"/>
                    </a:srgbClr>
                  </a:outerShdw>
                </a:effectLst>
              </a:rPr>
              <a:t>			</a:t>
            </a:r>
            <a:r>
              <a:rPr lang="en-US" sz="4800" b="1" i="1" dirty="0" smtClean="0">
                <a:ln cap="rnd" cmpd="thickThin">
                  <a:solidFill>
                    <a:prstClr val="black"/>
                  </a:solidFill>
                  <a:bevel/>
                </a:ln>
                <a:solidFill>
                  <a:schemeClr val="accent6">
                    <a:lumMod val="75000"/>
                  </a:schemeClr>
                </a:solidFill>
                <a:effectLst>
                  <a:outerShdw blurRad="50800" dist="50800" dir="5400000" algn="ctr" rotWithShape="0">
                    <a:srgbClr val="000000">
                      <a:alpha val="83000"/>
                    </a:srgbClr>
                  </a:outerShdw>
                </a:effectLst>
              </a:rPr>
              <a:t>for next week</a:t>
            </a:r>
            <a:endParaRPr lang="en-US" sz="1050" b="1" i="1" dirty="0" smtClean="0">
              <a:ln cap="rnd" cmpd="thickThin">
                <a:solidFill>
                  <a:prstClr val="black"/>
                </a:solidFill>
                <a:bevel/>
              </a:ln>
              <a:solidFill>
                <a:schemeClr val="accent6">
                  <a:lumMod val="75000"/>
                </a:schemeClr>
              </a:solidFill>
              <a:latin typeface="Calibri"/>
            </a:endParaRPr>
          </a:p>
          <a:p>
            <a:pPr marL="1600200" lvl="1" indent="-1143000">
              <a:buClr>
                <a:srgbClr val="F79646">
                  <a:lumMod val="75000"/>
                </a:srgbClr>
              </a:buClr>
            </a:pPr>
            <a:r>
              <a:rPr lang="en-US" sz="4000" b="1" dirty="0" smtClean="0">
                <a:ln cap="rnd" cmpd="thickThin">
                  <a:solidFill>
                    <a:prstClr val="black"/>
                  </a:solidFill>
                  <a:bevel/>
                </a:ln>
                <a:solidFill>
                  <a:schemeClr val="accent6">
                    <a:lumMod val="75000"/>
                  </a:schemeClr>
                </a:solidFill>
              </a:rPr>
              <a:t>“</a:t>
            </a:r>
            <a:r>
              <a:rPr lang="en-US" sz="3200" b="1" dirty="0" smtClean="0">
                <a:ln cap="rnd" cmpd="thickThin">
                  <a:solidFill>
                    <a:prstClr val="black"/>
                  </a:solidFill>
                  <a:bevel/>
                </a:ln>
                <a:solidFill>
                  <a:schemeClr val="bg1"/>
                </a:solidFill>
              </a:rPr>
              <a:t>Using Operating Systems</a:t>
            </a:r>
            <a:r>
              <a:rPr lang="en-US" sz="4000" b="1" dirty="0" smtClean="0">
                <a:ln cap="rnd" cmpd="thickThin">
                  <a:solidFill>
                    <a:prstClr val="black"/>
                  </a:solidFill>
                  <a:bevel/>
                </a:ln>
                <a:solidFill>
                  <a:schemeClr val="accent6">
                    <a:lumMod val="75000"/>
                  </a:schemeClr>
                </a:solidFill>
              </a:rPr>
              <a:t>”</a:t>
            </a:r>
            <a:r>
              <a:rPr lang="en-US" sz="3200" b="1" dirty="0" smtClean="0">
                <a:ln cap="rnd" cmpd="thickThin">
                  <a:solidFill>
                    <a:prstClr val="black"/>
                  </a:solidFill>
                  <a:bevel/>
                </a:ln>
                <a:solidFill>
                  <a:schemeClr val="accent6">
                    <a:lumMod val="75000"/>
                  </a:schemeClr>
                </a:solidFill>
              </a:rPr>
              <a:t> </a:t>
            </a:r>
            <a:r>
              <a:rPr lang="en-US" sz="2800" b="1" i="1" dirty="0" smtClean="0">
                <a:ln cap="rnd" cmpd="thickThin">
                  <a:solidFill>
                    <a:prstClr val="black"/>
                  </a:solidFill>
                  <a:bevel/>
                </a:ln>
                <a:solidFill>
                  <a:schemeClr val="accent6">
                    <a:lumMod val="75000"/>
                  </a:schemeClr>
                </a:solidFill>
              </a:rPr>
              <a:t>and</a:t>
            </a:r>
            <a:endParaRPr lang="en-US" sz="3200" b="1" i="1" dirty="0" smtClean="0">
              <a:ln cap="rnd" cmpd="thickThin">
                <a:solidFill>
                  <a:prstClr val="black"/>
                </a:solidFill>
                <a:bevel/>
              </a:ln>
              <a:solidFill>
                <a:schemeClr val="accent6">
                  <a:lumMod val="75000"/>
                </a:schemeClr>
              </a:solidFill>
            </a:endParaRPr>
          </a:p>
          <a:p>
            <a:pPr marL="1600200" lvl="1" indent="-1143000">
              <a:buClr>
                <a:srgbClr val="F79646">
                  <a:lumMod val="75000"/>
                </a:srgbClr>
              </a:buClr>
            </a:pPr>
            <a:r>
              <a:rPr lang="en-US" sz="4000" b="1" dirty="0" smtClean="0">
                <a:ln cap="rnd" cmpd="thickThin">
                  <a:solidFill>
                    <a:prstClr val="black"/>
                  </a:solidFill>
                  <a:bevel/>
                </a:ln>
                <a:solidFill>
                  <a:schemeClr val="accent6">
                    <a:lumMod val="75000"/>
                  </a:schemeClr>
                </a:solidFill>
              </a:rPr>
              <a:t>“</a:t>
            </a:r>
            <a:r>
              <a:rPr lang="en-US" sz="3200" b="1" dirty="0" smtClean="0">
                <a:ln cap="rnd" cmpd="thickThin">
                  <a:solidFill>
                    <a:prstClr val="black"/>
                  </a:solidFill>
                  <a:bevel/>
                </a:ln>
                <a:solidFill>
                  <a:schemeClr val="bg1"/>
                </a:solidFill>
              </a:rPr>
              <a:t>Survey of PC and Network Operating System</a:t>
            </a:r>
            <a:r>
              <a:rPr lang="en-US" sz="4000" b="1" dirty="0" smtClean="0">
                <a:ln cap="rnd" cmpd="thickThin">
                  <a:solidFill>
                    <a:prstClr val="black"/>
                  </a:solidFill>
                  <a:bevel/>
                </a:ln>
                <a:solidFill>
                  <a:schemeClr val="accent6">
                    <a:lumMod val="75000"/>
                  </a:schemeClr>
                </a:solidFill>
              </a:rPr>
              <a:t>”</a:t>
            </a:r>
            <a:endParaRPr lang="en-US" sz="3200" b="1" dirty="0" smtClean="0">
              <a:ln cap="rnd" cmpd="thickThin">
                <a:solidFill>
                  <a:prstClr val="black"/>
                </a:solidFill>
                <a:bevel/>
              </a:ln>
              <a:solidFill>
                <a:schemeClr val="accent6">
                  <a:lumMod val="75000"/>
                </a:schemeClr>
              </a:solidFill>
            </a:endParaRPr>
          </a:p>
          <a:p>
            <a:pPr marL="1143000" indent="-1143000">
              <a:buClr>
                <a:srgbClr val="F79646">
                  <a:lumMod val="75000"/>
                </a:srgbClr>
              </a:buClr>
            </a:pPr>
            <a:endParaRPr lang="en-US" sz="2000" b="1" dirty="0" smtClean="0">
              <a:ln cap="rnd" cmpd="thickThin">
                <a:solidFill>
                  <a:prstClr val="black"/>
                </a:solidFill>
                <a:bevel/>
              </a:ln>
              <a:solidFill>
                <a:schemeClr val="accent6">
                  <a:lumMod val="75000"/>
                </a:schemeClr>
              </a:solidFill>
            </a:endParaRPr>
          </a:p>
          <a:p>
            <a:pPr marL="1143000" indent="-1143000" algn="l" rtl="0">
              <a:buClr>
                <a:srgbClr val="F79646">
                  <a:lumMod val="75000"/>
                </a:srgbClr>
              </a:buClr>
            </a:pPr>
            <a:endParaRPr lang="en-US" sz="3600" b="1" dirty="0" smtClean="0">
              <a:ln cap="rnd" cmpd="thickThin">
                <a:solidFill>
                  <a:prstClr val="black"/>
                </a:solidFill>
                <a:bevel/>
              </a:ln>
              <a:solidFill>
                <a:schemeClr val="accent6">
                  <a:lumMod val="75000"/>
                </a:schemeClr>
              </a:solidFill>
              <a:latin typeface="Calibri"/>
            </a:endParaRPr>
          </a:p>
          <a:p>
            <a:pPr marL="1143000" indent="-1143000" algn="l" rtl="0">
              <a:buClr>
                <a:srgbClr val="F79646">
                  <a:lumMod val="75000"/>
                </a:srgbClr>
              </a:buClr>
            </a:pPr>
            <a:endParaRPr lang="en-US" sz="3600" b="1" kern="1200" dirty="0">
              <a:ln cap="rnd" cmpd="thickThin">
                <a:solidFill>
                  <a:prstClr val="black"/>
                </a:solidFill>
                <a:bevel/>
              </a:ln>
              <a:solidFill>
                <a:prstClr val="white"/>
              </a:solidFill>
              <a:latin typeface="Calibri"/>
              <a:ea typeface="+mn-ea"/>
              <a:cs typeface="+mn-cs"/>
            </a:endParaRPr>
          </a:p>
        </p:txBody>
      </p:sp>
      <p:sp>
        <p:nvSpPr>
          <p:cNvPr id="6" name="TextBox 5"/>
          <p:cNvSpPr txBox="1"/>
          <p:nvPr/>
        </p:nvSpPr>
        <p:spPr>
          <a:xfrm rot="20072255">
            <a:off x="-55717" y="250326"/>
            <a:ext cx="2232241" cy="1015663"/>
          </a:xfrm>
          <a:prstGeom prst="rect">
            <a:avLst/>
          </a:prstGeom>
          <a:solidFill>
            <a:schemeClr val="accent6">
              <a:lumMod val="75000"/>
            </a:schemeClr>
          </a:solidFill>
        </p:spPr>
        <p:txBody>
          <a:bodyPr wrap="square" rtlCol="0">
            <a:spAutoFit/>
          </a:bodyPr>
          <a:lstStyle/>
          <a:p>
            <a:pPr algn="ctr" rtl="0"/>
            <a:r>
              <a:rPr lang="en-US" sz="3200" b="1" kern="1200" dirty="0">
                <a:solidFill>
                  <a:prstClr val="black"/>
                </a:solidFill>
                <a:latin typeface="Calibri"/>
                <a:ea typeface="+mn-ea"/>
                <a:cs typeface="+mn-cs"/>
              </a:rPr>
              <a:t>Lecture’s</a:t>
            </a:r>
            <a:r>
              <a:rPr lang="en-US" sz="3200" kern="1200" dirty="0">
                <a:solidFill>
                  <a:srgbClr val="FF0000"/>
                </a:solidFill>
                <a:latin typeface="Calibri"/>
                <a:ea typeface="+mn-ea"/>
                <a:cs typeface="+mn-cs"/>
              </a:rPr>
              <a:t> </a:t>
            </a:r>
          </a:p>
          <a:p>
            <a:pPr algn="ctr" rtl="0"/>
            <a:r>
              <a:rPr lang="en-US" sz="2800" b="1" kern="1200" dirty="0" smtClean="0">
                <a:solidFill>
                  <a:srgbClr val="1F497D">
                    <a:lumMod val="50000"/>
                  </a:srgbClr>
                </a:solidFill>
                <a:latin typeface="Calibri"/>
                <a:ea typeface="+mn-ea"/>
                <a:cs typeface="+mn-cs"/>
              </a:rPr>
              <a:t>References</a:t>
            </a:r>
            <a:endParaRPr lang="th-TH" sz="2800" b="1" kern="1200" dirty="0">
              <a:solidFill>
                <a:srgbClr val="1F497D">
                  <a:lumMod val="50000"/>
                </a:srgbClr>
              </a:solidFill>
              <a:latin typeface="Calibri"/>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down)">
                                      <p:cBhvr>
                                        <p:cTn id="7" dur="500"/>
                                        <p:tgtEl>
                                          <p:spTgt spid="6">
                                            <p:bg/>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down)">
                                      <p:cBhvr>
                                        <p:cTn id="10" dur="500"/>
                                        <p:tgtEl>
                                          <p:spTgt spid="6">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wipe(down)">
                                      <p:cBhvr>
                                        <p:cTn id="13"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534240" y="108649"/>
            <a:ext cx="1714803" cy="2657325"/>
            <a:chOff x="534240" y="108649"/>
            <a:chExt cx="1714803" cy="2657325"/>
          </a:xfrm>
        </p:grpSpPr>
        <p:sp>
          <p:nvSpPr>
            <p:cNvPr id="7" name="Rectangle 6"/>
            <p:cNvSpPr/>
            <p:nvPr/>
          </p:nvSpPr>
          <p:spPr>
            <a:xfrm rot="19241039">
              <a:off x="871342" y="522720"/>
              <a:ext cx="707245" cy="1446550"/>
            </a:xfrm>
            <a:prstGeom prst="rect">
              <a:avLst/>
            </a:prstGeom>
          </p:spPr>
          <p:txBody>
            <a:bodyPr wrap="none">
              <a:spAutoFit/>
            </a:bodyPr>
            <a:lstStyle/>
            <a:p>
              <a:pPr algn="l" rtl="0"/>
              <a:r>
                <a:rPr lang="en-US" sz="8800" kern="1200" dirty="0">
                  <a:ln cap="rnd" cmpd="thickThin">
                    <a:solidFill>
                      <a:prstClr val="black"/>
                    </a:solidFill>
                    <a:bevel/>
                  </a:ln>
                  <a:solidFill>
                    <a:srgbClr val="EEECE1">
                      <a:lumMod val="25000"/>
                    </a:srgbClr>
                  </a:solidFill>
                  <a:latin typeface="Calibri"/>
                  <a:ea typeface="+mn-ea"/>
                  <a:cs typeface="+mn-cs"/>
                </a:rPr>
                <a:t>?</a:t>
              </a:r>
              <a:endParaRPr lang="en-US" sz="6600" kern="1200" dirty="0">
                <a:solidFill>
                  <a:srgbClr val="EEECE1">
                    <a:lumMod val="25000"/>
                  </a:srgbClr>
                </a:solidFill>
                <a:latin typeface="Calibri"/>
                <a:ea typeface="+mn-ea"/>
                <a:cs typeface="+mn-cs"/>
              </a:endParaRPr>
            </a:p>
          </p:txBody>
        </p:sp>
        <p:grpSp>
          <p:nvGrpSpPr>
            <p:cNvPr id="3" name="Group 9"/>
            <p:cNvGrpSpPr/>
            <p:nvPr/>
          </p:nvGrpSpPr>
          <p:grpSpPr>
            <a:xfrm>
              <a:off x="534240" y="108649"/>
              <a:ext cx="1714803" cy="2657325"/>
              <a:chOff x="534240" y="108649"/>
              <a:chExt cx="1714803" cy="2657325"/>
            </a:xfrm>
          </p:grpSpPr>
          <p:sp>
            <p:nvSpPr>
              <p:cNvPr id="9" name="Rectangle 8"/>
              <p:cNvSpPr/>
              <p:nvPr/>
            </p:nvSpPr>
            <p:spPr>
              <a:xfrm rot="20169128">
                <a:off x="1243640" y="108649"/>
                <a:ext cx="1005403" cy="2215991"/>
              </a:xfrm>
              <a:prstGeom prst="rect">
                <a:avLst/>
              </a:prstGeom>
            </p:spPr>
            <p:txBody>
              <a:bodyPr wrap="none">
                <a:spAutoFit/>
              </a:bodyPr>
              <a:lstStyle/>
              <a:p>
                <a:pPr algn="l" rtl="0"/>
                <a:r>
                  <a:rPr lang="en-US" sz="13800" kern="1200" dirty="0">
                    <a:ln cap="rnd" cmpd="thickThin">
                      <a:solidFill>
                        <a:prstClr val="black"/>
                      </a:solidFill>
                      <a:bevel/>
                    </a:ln>
                    <a:solidFill>
                      <a:srgbClr val="F79646">
                        <a:lumMod val="75000"/>
                      </a:srgbClr>
                    </a:solidFill>
                    <a:latin typeface="Calibri"/>
                    <a:ea typeface="+mn-ea"/>
                    <a:cs typeface="+mn-cs"/>
                  </a:rPr>
                  <a:t>?</a:t>
                </a:r>
                <a:endParaRPr lang="en-US" sz="8800" kern="1200" dirty="0">
                  <a:solidFill>
                    <a:srgbClr val="F79646">
                      <a:lumMod val="75000"/>
                    </a:srgbClr>
                  </a:solidFill>
                  <a:latin typeface="Calibri"/>
                  <a:ea typeface="+mn-ea"/>
                  <a:cs typeface="+mn-cs"/>
                </a:endParaRPr>
              </a:p>
            </p:txBody>
          </p:sp>
          <p:sp>
            <p:nvSpPr>
              <p:cNvPr id="10" name="Rectangle 9"/>
              <p:cNvSpPr/>
              <p:nvPr/>
            </p:nvSpPr>
            <p:spPr>
              <a:xfrm rot="19258157">
                <a:off x="534240" y="549983"/>
                <a:ext cx="1465152" cy="2215991"/>
              </a:xfrm>
              <a:prstGeom prst="rect">
                <a:avLst/>
              </a:prstGeom>
              <a:scene3d>
                <a:camera prst="orthographicFront">
                  <a:rot lat="0" lon="10200000" rev="600000"/>
                </a:camera>
                <a:lightRig rig="threePt" dir="t"/>
              </a:scene3d>
            </p:spPr>
            <p:txBody>
              <a:bodyPr wrap="square">
                <a:spAutoFit/>
              </a:bodyPr>
              <a:lstStyle/>
              <a:p>
                <a:pPr algn="l" rtl="0"/>
                <a:r>
                  <a:rPr lang="en-US" sz="13800" kern="1200" dirty="0">
                    <a:ln cap="rnd" cmpd="thickThin">
                      <a:solidFill>
                        <a:prstClr val="black"/>
                      </a:solidFill>
                      <a:bevel/>
                    </a:ln>
                    <a:solidFill>
                      <a:srgbClr val="1F497D">
                        <a:lumMod val="75000"/>
                      </a:srgbClr>
                    </a:solidFill>
                    <a:latin typeface="Calibri"/>
                    <a:ea typeface="+mn-ea"/>
                    <a:cs typeface="+mn-cs"/>
                  </a:rPr>
                  <a:t>?</a:t>
                </a:r>
                <a:endParaRPr lang="en-US" sz="8800" kern="1200" dirty="0">
                  <a:solidFill>
                    <a:srgbClr val="1F497D">
                      <a:lumMod val="75000"/>
                    </a:srgbClr>
                  </a:solidFill>
                  <a:latin typeface="Calibri"/>
                  <a:ea typeface="+mn-ea"/>
                  <a:cs typeface="+mn-cs"/>
                </a:endParaRPr>
              </a:p>
            </p:txBody>
          </p:sp>
        </p:grpSp>
      </p:grpSp>
      <p:sp>
        <p:nvSpPr>
          <p:cNvPr id="11" name="TextBox 10"/>
          <p:cNvSpPr txBox="1"/>
          <p:nvPr/>
        </p:nvSpPr>
        <p:spPr>
          <a:xfrm>
            <a:off x="1981200" y="1718608"/>
            <a:ext cx="5715000" cy="1938992"/>
          </a:xfrm>
          <a:prstGeom prst="rect">
            <a:avLst/>
          </a:prstGeom>
          <a:noFill/>
          <a:scene3d>
            <a:camera prst="orthographicFront">
              <a:rot lat="0" lon="0" rev="0"/>
            </a:camera>
            <a:lightRig rig="threePt" dir="t"/>
          </a:scene3d>
        </p:spPr>
        <p:txBody>
          <a:bodyPr wrap="square" rtlCol="0">
            <a:spAutoFit/>
            <a:scene3d>
              <a:camera prst="orthographicFront">
                <a:rot lat="0" lon="0" rev="1200000"/>
              </a:camera>
              <a:lightRig rig="threePt" dir="t"/>
            </a:scene3d>
          </a:bodyPr>
          <a:lstStyle/>
          <a:p>
            <a:pPr algn="ctr" rtl="0"/>
            <a:r>
              <a:rPr lang="en-US" sz="6000" b="1" kern="1200" dirty="0">
                <a:ln cap="rnd" cmpd="thickThin">
                  <a:solidFill>
                    <a:prstClr val="black"/>
                  </a:solidFill>
                  <a:bevel/>
                </a:ln>
                <a:solidFill>
                  <a:srgbClr val="C00000"/>
                </a:solidFill>
                <a:effectLst>
                  <a:outerShdw blurRad="38100" dist="38100" dir="2700000" algn="tl">
                    <a:srgbClr val="000000">
                      <a:alpha val="43137"/>
                    </a:srgbClr>
                  </a:outerShdw>
                </a:effectLst>
                <a:latin typeface="Calibri"/>
                <a:ea typeface="+mn-ea"/>
                <a:cs typeface="+mn-cs"/>
              </a:rPr>
              <a:t>Questions/ Confusions?</a:t>
            </a:r>
            <a:endParaRPr lang="en-US" sz="5400" b="1" kern="1200" dirty="0">
              <a:ln cap="rnd" cmpd="thickThin">
                <a:solidFill>
                  <a:prstClr val="black"/>
                </a:solidFill>
                <a:bevel/>
              </a:ln>
              <a:solidFill>
                <a:srgbClr val="C00000"/>
              </a:solidFill>
              <a:effectLst>
                <a:outerShdw blurRad="38100" dist="38100" dir="2700000" algn="tl">
                  <a:srgbClr val="000000">
                    <a:alpha val="43137"/>
                  </a:srgbClr>
                </a:outerShdw>
              </a:effectLst>
              <a:latin typeface="Calibri"/>
              <a:ea typeface="+mn-ea"/>
              <a:cs typeface="+mn-cs"/>
            </a:endParaRPr>
          </a:p>
        </p:txBody>
      </p:sp>
      <p:sp>
        <p:nvSpPr>
          <p:cNvPr id="12" name="TextBox 11"/>
          <p:cNvSpPr txBox="1"/>
          <p:nvPr/>
        </p:nvSpPr>
        <p:spPr>
          <a:xfrm>
            <a:off x="0" y="4343400"/>
            <a:ext cx="9144000" cy="1938992"/>
          </a:xfrm>
          <a:prstGeom prst="rect">
            <a:avLst/>
          </a:prstGeom>
          <a:noFill/>
          <a:scene3d>
            <a:camera prst="orthographicFront">
              <a:rot lat="0" lon="0" rev="0"/>
            </a:camera>
            <a:lightRig rig="threePt" dir="t"/>
          </a:scene3d>
        </p:spPr>
        <p:txBody>
          <a:bodyPr wrap="square" rtlCol="0">
            <a:spAutoFit/>
            <a:scene3d>
              <a:camera prst="orthographicFront">
                <a:rot lat="0" lon="0" rev="1200000"/>
              </a:camera>
              <a:lightRig rig="threePt" dir="t"/>
            </a:scene3d>
          </a:bodyPr>
          <a:lstStyle/>
          <a:p>
            <a:pPr algn="ctr" rtl="0"/>
            <a:r>
              <a:rPr lang="en-US" sz="4000" b="1" kern="1200" dirty="0">
                <a:ln cap="rnd" cmpd="thickThin">
                  <a:solidFill>
                    <a:prstClr val="black"/>
                  </a:solidFill>
                  <a:bevel/>
                </a:ln>
                <a:solidFill>
                  <a:srgbClr val="C00000"/>
                </a:solidFill>
                <a:effectLst>
                  <a:outerShdw blurRad="38100" dist="38100" dir="2700000" algn="tl">
                    <a:srgbClr val="000000">
                      <a:alpha val="43137"/>
                    </a:srgbClr>
                  </a:outerShdw>
                </a:effectLst>
                <a:latin typeface="Calibri"/>
                <a:ea typeface="+mn-ea"/>
                <a:cs typeface="+mn-cs"/>
              </a:rPr>
              <a:t>Credits/ Acknowledgement can be found at the course website: </a:t>
            </a:r>
            <a:r>
              <a:rPr lang="en-US" sz="4000" b="1" kern="1200" dirty="0">
                <a:solidFill>
                  <a:prstClr val="black"/>
                </a:solidFill>
                <a:latin typeface="Calibri"/>
                <a:ea typeface="+mn-ea"/>
                <a:cs typeface="+mn-cs"/>
                <a:hlinkClick r:id="rId3"/>
              </a:rPr>
              <a:t>http://tinyurl.com/5hb8pp</a:t>
            </a:r>
            <a:r>
              <a:rPr lang="en-US" sz="4000" b="1" kern="1200" dirty="0">
                <a:solidFill>
                  <a:prstClr val="black"/>
                </a:solidFill>
                <a:latin typeface="Calibri"/>
                <a:ea typeface="+mn-ea"/>
                <a:cs typeface="+mn-cs"/>
              </a:rPr>
              <a:t> </a:t>
            </a:r>
            <a:endParaRPr lang="en-US" sz="4800" b="1" kern="1200" dirty="0">
              <a:ln cap="rnd" cmpd="thickThin">
                <a:solidFill>
                  <a:prstClr val="black"/>
                </a:solidFill>
                <a:bevel/>
              </a:ln>
              <a:solidFill>
                <a:srgbClr val="C00000"/>
              </a:solidFill>
              <a:effectLst>
                <a:outerShdw blurRad="38100" dist="38100" dir="2700000" algn="tl">
                  <a:srgbClr val="000000">
                    <a:alpha val="43137"/>
                  </a:srgbClr>
                </a:outerShdw>
              </a:effectLst>
              <a:latin typeface="Calibri"/>
              <a:ea typeface="+mn-ea"/>
              <a:cs typeface="+mn-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0" y="1633537"/>
            <a:ext cx="9144000" cy="3243263"/>
            <a:chOff x="0" y="1633537"/>
            <a:chExt cx="9144000" cy="3243263"/>
          </a:xfrm>
        </p:grpSpPr>
        <p:pic>
          <p:nvPicPr>
            <p:cNvPr id="2" name="Picture 2"/>
            <p:cNvPicPr>
              <a:picLocks noChangeAspect="1" noChangeArrowheads="1"/>
            </p:cNvPicPr>
            <p:nvPr/>
          </p:nvPicPr>
          <p:blipFill>
            <a:blip r:embed="rId3"/>
            <a:srcRect t="8591"/>
            <a:stretch>
              <a:fillRect/>
            </a:stretch>
          </p:blipFill>
          <p:spPr bwMode="auto">
            <a:xfrm>
              <a:off x="0" y="1633537"/>
              <a:ext cx="9144000" cy="3243263"/>
            </a:xfrm>
            <a:prstGeom prst="rect">
              <a:avLst/>
            </a:prstGeom>
            <a:noFill/>
            <a:ln w="9525">
              <a:noFill/>
              <a:miter lim="800000"/>
              <a:headEnd/>
              <a:tailEnd/>
            </a:ln>
            <a:effectLst/>
          </p:spPr>
        </p:pic>
        <p:pic>
          <p:nvPicPr>
            <p:cNvPr id="25" name="Picture 2" descr="C:\Documents and Settings\Junaid Qadir\Local Settings\Temporary Internet Files\Content.IE5\WXERGHYN\MCj04316360000[1].png"/>
            <p:cNvPicPr>
              <a:picLocks noChangeAspect="1" noChangeArrowheads="1"/>
            </p:cNvPicPr>
            <p:nvPr/>
          </p:nvPicPr>
          <p:blipFill>
            <a:blip r:embed="rId4"/>
            <a:srcRect/>
            <a:stretch>
              <a:fillRect/>
            </a:stretch>
          </p:blipFill>
          <p:spPr bwMode="auto">
            <a:xfrm>
              <a:off x="0" y="3657600"/>
              <a:ext cx="904875" cy="904875"/>
            </a:xfrm>
            <a:prstGeom prst="rect">
              <a:avLst/>
            </a:prstGeom>
            <a:noFill/>
          </p:spPr>
        </p:pic>
      </p:grpSp>
      <p:sp>
        <p:nvSpPr>
          <p:cNvPr id="8" name="TextBox 7"/>
          <p:cNvSpPr txBox="1"/>
          <p:nvPr/>
        </p:nvSpPr>
        <p:spPr>
          <a:xfrm>
            <a:off x="457200" y="6019800"/>
            <a:ext cx="2819400" cy="523220"/>
          </a:xfrm>
          <a:prstGeom prst="rect">
            <a:avLst/>
          </a:prstGeom>
          <a:noFill/>
        </p:spPr>
        <p:txBody>
          <a:bodyPr wrap="square" rtlCol="0">
            <a:spAutoFit/>
          </a:bodyPr>
          <a:lstStyle/>
          <a:p>
            <a:r>
              <a:rPr lang="en-US" sz="2800" b="1" dirty="0" smtClean="0">
                <a:solidFill>
                  <a:schemeClr val="bg2">
                    <a:lumMod val="10000"/>
                  </a:schemeClr>
                </a:solidFill>
              </a:rPr>
              <a:t>Cache memory</a:t>
            </a:r>
            <a:endParaRPr lang="en-US" sz="2800" b="1" dirty="0">
              <a:solidFill>
                <a:schemeClr val="bg2">
                  <a:lumMod val="10000"/>
                </a:schemeClr>
              </a:solidFill>
            </a:endParaRPr>
          </a:p>
        </p:txBody>
      </p:sp>
      <p:sp>
        <p:nvSpPr>
          <p:cNvPr id="10" name="TextBox 9"/>
          <p:cNvSpPr txBox="1"/>
          <p:nvPr/>
        </p:nvSpPr>
        <p:spPr>
          <a:xfrm>
            <a:off x="0" y="772180"/>
            <a:ext cx="2438400" cy="523220"/>
          </a:xfrm>
          <a:prstGeom prst="rect">
            <a:avLst/>
          </a:prstGeom>
          <a:noFill/>
        </p:spPr>
        <p:txBody>
          <a:bodyPr wrap="square" rtlCol="0">
            <a:spAutoFit/>
          </a:bodyPr>
          <a:lstStyle/>
          <a:p>
            <a:r>
              <a:rPr lang="en-US" sz="2800" b="1" dirty="0" smtClean="0">
                <a:solidFill>
                  <a:srgbClr val="C00000"/>
                </a:solidFill>
              </a:rPr>
              <a:t>CPU Registers</a:t>
            </a:r>
            <a:endParaRPr lang="en-US" sz="2800" b="1" dirty="0">
              <a:solidFill>
                <a:srgbClr val="C00000"/>
              </a:solidFill>
            </a:endParaRPr>
          </a:p>
        </p:txBody>
      </p:sp>
      <p:sp>
        <p:nvSpPr>
          <p:cNvPr id="19" name="TextBox 18"/>
          <p:cNvSpPr txBox="1"/>
          <p:nvPr/>
        </p:nvSpPr>
        <p:spPr>
          <a:xfrm>
            <a:off x="0" y="5257800"/>
            <a:ext cx="2286000" cy="461665"/>
          </a:xfrm>
          <a:prstGeom prst="rect">
            <a:avLst/>
          </a:prstGeom>
          <a:noFill/>
        </p:spPr>
        <p:txBody>
          <a:bodyPr wrap="square" rtlCol="0">
            <a:spAutoFit/>
          </a:bodyPr>
          <a:lstStyle/>
          <a:p>
            <a:r>
              <a:rPr lang="en-US" sz="2400" b="1" dirty="0" smtClean="0">
                <a:solidFill>
                  <a:srgbClr val="C00000"/>
                </a:solidFill>
              </a:rPr>
              <a:t>Microprocessor</a:t>
            </a:r>
            <a:endParaRPr lang="en-US" sz="2400" b="1" dirty="0">
              <a:solidFill>
                <a:srgbClr val="C00000"/>
              </a:solidFill>
            </a:endParaRPr>
          </a:p>
        </p:txBody>
      </p:sp>
      <p:sp>
        <p:nvSpPr>
          <p:cNvPr id="21" name="TextBox 20"/>
          <p:cNvSpPr txBox="1"/>
          <p:nvPr/>
        </p:nvSpPr>
        <p:spPr>
          <a:xfrm>
            <a:off x="2971800" y="5105400"/>
            <a:ext cx="3200400" cy="1323439"/>
          </a:xfrm>
          <a:prstGeom prst="rect">
            <a:avLst/>
          </a:prstGeom>
          <a:noFill/>
        </p:spPr>
        <p:txBody>
          <a:bodyPr wrap="square" rtlCol="0">
            <a:spAutoFit/>
          </a:bodyPr>
          <a:lstStyle/>
          <a:p>
            <a:pPr algn="ctr"/>
            <a:r>
              <a:rPr lang="en-US" sz="2800" b="1" dirty="0" smtClean="0">
                <a:solidFill>
                  <a:schemeClr val="bg2">
                    <a:lumMod val="10000"/>
                  </a:schemeClr>
                </a:solidFill>
              </a:rPr>
              <a:t>Southbridge;  </a:t>
            </a:r>
          </a:p>
          <a:p>
            <a:pPr algn="ctr"/>
            <a:r>
              <a:rPr lang="en-US" sz="2800" b="1" dirty="0" smtClean="0">
                <a:solidFill>
                  <a:schemeClr val="bg2">
                    <a:lumMod val="10000"/>
                  </a:schemeClr>
                </a:solidFill>
              </a:rPr>
              <a:t>I/O controller;</a:t>
            </a:r>
          </a:p>
          <a:p>
            <a:pPr algn="ctr"/>
            <a:r>
              <a:rPr lang="en-US" sz="2400" b="1" dirty="0" smtClean="0">
                <a:solidFill>
                  <a:schemeClr val="bg2">
                    <a:lumMod val="10000"/>
                  </a:schemeClr>
                </a:solidFill>
              </a:rPr>
              <a:t>IO controller hub (ICH)</a:t>
            </a:r>
            <a:endParaRPr lang="en-US" sz="2800" b="1" dirty="0">
              <a:solidFill>
                <a:schemeClr val="bg2">
                  <a:lumMod val="10000"/>
                </a:schemeClr>
              </a:solidFill>
            </a:endParaRPr>
          </a:p>
        </p:txBody>
      </p:sp>
      <p:sp>
        <p:nvSpPr>
          <p:cNvPr id="23" name="TextBox 22"/>
          <p:cNvSpPr txBox="1"/>
          <p:nvPr/>
        </p:nvSpPr>
        <p:spPr>
          <a:xfrm>
            <a:off x="6400800" y="5257800"/>
            <a:ext cx="2743200" cy="523220"/>
          </a:xfrm>
          <a:prstGeom prst="rect">
            <a:avLst/>
          </a:prstGeom>
          <a:noFill/>
        </p:spPr>
        <p:txBody>
          <a:bodyPr wrap="square" rtlCol="0">
            <a:spAutoFit/>
          </a:bodyPr>
          <a:lstStyle/>
          <a:p>
            <a:r>
              <a:rPr lang="en-US" sz="2800" b="1" dirty="0" smtClean="0">
                <a:solidFill>
                  <a:schemeClr val="bg2">
                    <a:lumMod val="10000"/>
                  </a:schemeClr>
                </a:solidFill>
              </a:rPr>
              <a:t>Disk controller</a:t>
            </a:r>
            <a:endParaRPr lang="en-US" sz="2800" b="1" dirty="0">
              <a:solidFill>
                <a:schemeClr val="bg2">
                  <a:lumMod val="10000"/>
                </a:schemeClr>
              </a:solidFill>
            </a:endParaRPr>
          </a:p>
        </p:txBody>
      </p:sp>
      <p:cxnSp>
        <p:nvCxnSpPr>
          <p:cNvPr id="3" name="Straight Arrow Connector 2"/>
          <p:cNvCxnSpPr/>
          <p:nvPr/>
        </p:nvCxnSpPr>
        <p:spPr>
          <a:xfrm rot="5400000">
            <a:off x="-457200" y="2286000"/>
            <a:ext cx="2134394" cy="794"/>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flipH="1" flipV="1">
            <a:off x="-266700" y="3771900"/>
            <a:ext cx="2209800" cy="9144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rot="5400000" flipH="1" flipV="1">
            <a:off x="1333500" y="4838700"/>
            <a:ext cx="1981200" cy="533400"/>
          </a:xfrm>
          <a:prstGeom prst="straightConnector1">
            <a:avLst/>
          </a:prstGeom>
          <a:ln w="76200">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62000" y="1676400"/>
            <a:ext cx="1905000" cy="523220"/>
          </a:xfrm>
          <a:prstGeom prst="rect">
            <a:avLst/>
          </a:prstGeom>
          <a:noFill/>
          <a:ln>
            <a:solidFill>
              <a:schemeClr val="tx1"/>
            </a:solidFill>
          </a:ln>
        </p:spPr>
        <p:txBody>
          <a:bodyPr wrap="square" rtlCol="0">
            <a:spAutoFit/>
          </a:bodyPr>
          <a:lstStyle/>
          <a:p>
            <a:pPr algn="ctr"/>
            <a:r>
              <a:rPr lang="en-US" sz="2800" b="1" dirty="0" smtClean="0"/>
              <a:t>CPU</a:t>
            </a:r>
            <a:endParaRPr lang="en-US" sz="2800" b="1" dirty="0"/>
          </a:p>
        </p:txBody>
      </p:sp>
      <p:sp>
        <p:nvSpPr>
          <p:cNvPr id="15" name="TextBox 14"/>
          <p:cNvSpPr txBox="1"/>
          <p:nvPr/>
        </p:nvSpPr>
        <p:spPr>
          <a:xfrm>
            <a:off x="3505200" y="1600200"/>
            <a:ext cx="2286000" cy="523220"/>
          </a:xfrm>
          <a:prstGeom prst="rect">
            <a:avLst/>
          </a:prstGeom>
          <a:noFill/>
          <a:ln>
            <a:solidFill>
              <a:schemeClr val="tx1"/>
            </a:solidFill>
          </a:ln>
        </p:spPr>
        <p:txBody>
          <a:bodyPr wrap="square" rtlCol="0">
            <a:spAutoFit/>
          </a:bodyPr>
          <a:lstStyle/>
          <a:p>
            <a:pPr algn="ctr"/>
            <a:r>
              <a:rPr lang="en-US" sz="2800" b="1" dirty="0" smtClean="0"/>
              <a:t>RAM</a:t>
            </a:r>
            <a:endParaRPr lang="en-US" sz="2800" b="1" dirty="0"/>
          </a:p>
        </p:txBody>
      </p:sp>
      <p:sp>
        <p:nvSpPr>
          <p:cNvPr id="14" name="TextBox 13"/>
          <p:cNvSpPr txBox="1"/>
          <p:nvPr/>
        </p:nvSpPr>
        <p:spPr>
          <a:xfrm>
            <a:off x="6553200" y="1762780"/>
            <a:ext cx="2133600" cy="523220"/>
          </a:xfrm>
          <a:prstGeom prst="rect">
            <a:avLst/>
          </a:prstGeom>
          <a:noFill/>
          <a:ln>
            <a:solidFill>
              <a:schemeClr val="tx1"/>
            </a:solidFill>
          </a:ln>
        </p:spPr>
        <p:txBody>
          <a:bodyPr wrap="square" rtlCol="0">
            <a:spAutoFit/>
          </a:bodyPr>
          <a:lstStyle/>
          <a:p>
            <a:pPr algn="ctr"/>
            <a:r>
              <a:rPr lang="en-US" sz="2800" b="1" dirty="0" smtClean="0"/>
              <a:t>Disk storage</a:t>
            </a:r>
            <a:endParaRPr lang="en-US" sz="2800" b="1" dirty="0"/>
          </a:p>
        </p:txBody>
      </p:sp>
      <p:sp>
        <p:nvSpPr>
          <p:cNvPr id="37" name="Rectangle 36"/>
          <p:cNvSpPr/>
          <p:nvPr/>
        </p:nvSpPr>
        <p:spPr>
          <a:xfrm>
            <a:off x="2937544" y="609600"/>
            <a:ext cx="3298403" cy="815608"/>
          </a:xfrm>
          <a:prstGeom prst="rect">
            <a:avLst/>
          </a:prstGeom>
        </p:spPr>
        <p:txBody>
          <a:bodyPr wrap="none">
            <a:spAutoFit/>
          </a:bodyPr>
          <a:lstStyle/>
          <a:p>
            <a:pPr lvl="0" algn="ctr"/>
            <a:r>
              <a:rPr lang="en-US" sz="2800" b="1" dirty="0" smtClean="0">
                <a:solidFill>
                  <a:srgbClr val="EEECE1">
                    <a:lumMod val="10000"/>
                  </a:srgbClr>
                </a:solidFill>
              </a:rPr>
              <a:t>Northbridge; </a:t>
            </a:r>
          </a:p>
          <a:p>
            <a:pPr lvl="0" algn="ctr"/>
            <a:r>
              <a:rPr lang="en-US" sz="1900" b="1" dirty="0" smtClean="0">
                <a:solidFill>
                  <a:srgbClr val="EEECE1">
                    <a:lumMod val="10000"/>
                  </a:srgbClr>
                </a:solidFill>
              </a:rPr>
              <a:t>Memory Controller Hub (MCH)</a:t>
            </a:r>
          </a:p>
        </p:txBody>
      </p:sp>
      <p:cxnSp>
        <p:nvCxnSpPr>
          <p:cNvPr id="38" name="Straight Arrow Connector 37"/>
          <p:cNvCxnSpPr/>
          <p:nvPr/>
        </p:nvCxnSpPr>
        <p:spPr>
          <a:xfrm rot="16200000" flipH="1">
            <a:off x="2781300" y="2095500"/>
            <a:ext cx="1295400" cy="152400"/>
          </a:xfrm>
          <a:prstGeom prst="straightConnector1">
            <a:avLst/>
          </a:prstGeom>
          <a:ln w="76200">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16200000" flipH="1">
            <a:off x="4914900" y="4610100"/>
            <a:ext cx="914400" cy="76200"/>
          </a:xfrm>
          <a:prstGeom prst="straightConnector1">
            <a:avLst/>
          </a:prstGeom>
          <a:ln w="76200">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23" idx="0"/>
          </p:cNvCxnSpPr>
          <p:nvPr/>
        </p:nvCxnSpPr>
        <p:spPr>
          <a:xfrm rot="5400000">
            <a:off x="7505700" y="4914900"/>
            <a:ext cx="609600" cy="76200"/>
          </a:xfrm>
          <a:prstGeom prst="straightConnector1">
            <a:avLst/>
          </a:prstGeom>
          <a:ln w="76200">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048000" y="0"/>
            <a:ext cx="3200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4" name="Rectangle 23"/>
          <p:cNvSpPr/>
          <p:nvPr/>
        </p:nvSpPr>
        <p:spPr>
          <a:xfrm>
            <a:off x="5943600" y="0"/>
            <a:ext cx="3200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8" name="Title 1"/>
          <p:cNvSpPr>
            <a:spLocks noGrp="1"/>
          </p:cNvSpPr>
          <p:nvPr>
            <p:ph type="ctrTitle"/>
          </p:nvPr>
        </p:nvSpPr>
        <p:spPr>
          <a:xfrm>
            <a:off x="2819400" y="0"/>
            <a:ext cx="3352800" cy="1089025"/>
          </a:xfrm>
        </p:spPr>
        <p:txBody>
          <a:bodyPr>
            <a:noAutofit/>
          </a:bodyPr>
          <a:lstStyle/>
          <a:p>
            <a:pPr>
              <a:lnSpc>
                <a:spcPts val="6000"/>
              </a:lnSpc>
            </a:pPr>
            <a:r>
              <a:rPr lang="en-US" sz="5400" b="1" dirty="0" smtClean="0">
                <a:solidFill>
                  <a:schemeClr val="accent6">
                    <a:lumMod val="75000"/>
                  </a:schemeClr>
                </a:solidFill>
              </a:rPr>
              <a:t>Computers</a:t>
            </a:r>
            <a:endParaRPr lang="en-US" sz="4800" dirty="0">
              <a:solidFill>
                <a:schemeClr val="accent6">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14400"/>
            <a:ext cx="8077200" cy="1470025"/>
          </a:xfrm>
        </p:spPr>
        <p:txBody>
          <a:bodyPr>
            <a:noAutofit/>
          </a:bodyPr>
          <a:lstStyle/>
          <a:p>
            <a:pPr>
              <a:lnSpc>
                <a:spcPts val="6000"/>
              </a:lnSpc>
            </a:pPr>
            <a:r>
              <a:rPr lang="en-US" sz="7200" dirty="0" smtClean="0">
                <a:solidFill>
                  <a:schemeClr val="accent6">
                    <a:lumMod val="75000"/>
                  </a:schemeClr>
                </a:solidFill>
              </a:rPr>
              <a:t>Magnetic</a:t>
            </a:r>
            <a:br>
              <a:rPr lang="en-US" sz="7200" dirty="0" smtClean="0">
                <a:solidFill>
                  <a:schemeClr val="accent6">
                    <a:lumMod val="75000"/>
                  </a:schemeClr>
                </a:solidFill>
              </a:rPr>
            </a:br>
            <a:r>
              <a:rPr lang="en-US" sz="7200" b="1" dirty="0" smtClean="0">
                <a:solidFill>
                  <a:schemeClr val="accent6">
                    <a:lumMod val="75000"/>
                  </a:schemeClr>
                </a:solidFill>
              </a:rPr>
              <a:t>storage</a:t>
            </a:r>
            <a:r>
              <a:rPr lang="en-US" sz="7200" dirty="0" smtClean="0">
                <a:solidFill>
                  <a:schemeClr val="accent6">
                    <a:lumMod val="75000"/>
                  </a:schemeClr>
                </a:solidFill>
              </a:rPr>
              <a:t> </a:t>
            </a:r>
            <a:r>
              <a:rPr lang="en-US" sz="6600" dirty="0" smtClean="0">
                <a:solidFill>
                  <a:schemeClr val="accent6">
                    <a:lumMod val="75000"/>
                  </a:schemeClr>
                </a:solidFill>
              </a:rPr>
              <a:t/>
            </a:r>
            <a:br>
              <a:rPr lang="en-US" sz="6600" dirty="0" smtClean="0">
                <a:solidFill>
                  <a:schemeClr val="accent6">
                    <a:lumMod val="75000"/>
                  </a:schemeClr>
                </a:solidFill>
              </a:rPr>
            </a:br>
            <a:endParaRPr lang="en-US" sz="6600" dirty="0">
              <a:solidFill>
                <a:schemeClr val="accent6">
                  <a:lumMod val="75000"/>
                </a:schemeClr>
              </a:solidFill>
            </a:endParaRPr>
          </a:p>
        </p:txBody>
      </p:sp>
      <p:pic>
        <p:nvPicPr>
          <p:cNvPr id="16" name="Picture 15" descr="192830_3838.jpg"/>
          <p:cNvPicPr>
            <a:picLocks noChangeAspect="1"/>
          </p:cNvPicPr>
          <p:nvPr/>
        </p:nvPicPr>
        <p:blipFill>
          <a:blip r:embed="rId3"/>
          <a:stretch>
            <a:fillRect/>
          </a:stretch>
        </p:blipFill>
        <p:spPr>
          <a:xfrm>
            <a:off x="0" y="2462719"/>
            <a:ext cx="2971800" cy="4419600"/>
          </a:xfrm>
          <a:prstGeom prst="rect">
            <a:avLst/>
          </a:prstGeom>
        </p:spPr>
      </p:pic>
      <p:pic>
        <p:nvPicPr>
          <p:cNvPr id="18" name="Picture 17" descr="426187_74786378.jpg"/>
          <p:cNvPicPr>
            <a:picLocks noChangeAspect="1"/>
          </p:cNvPicPr>
          <p:nvPr/>
        </p:nvPicPr>
        <p:blipFill>
          <a:blip r:embed="rId4" cstate="print"/>
          <a:stretch>
            <a:fillRect/>
          </a:stretch>
        </p:blipFill>
        <p:spPr>
          <a:xfrm>
            <a:off x="3048000" y="2438400"/>
            <a:ext cx="6096000" cy="44196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225"/>
            <a:ext cx="3200400" cy="1470025"/>
          </a:xfrm>
        </p:spPr>
        <p:txBody>
          <a:bodyPr>
            <a:noAutofit/>
          </a:bodyPr>
          <a:lstStyle/>
          <a:p>
            <a:pPr>
              <a:lnSpc>
                <a:spcPts val="6000"/>
              </a:lnSpc>
            </a:pPr>
            <a:r>
              <a:rPr lang="en-US" sz="7200" b="1" dirty="0" smtClean="0">
                <a:solidFill>
                  <a:schemeClr val="accent6">
                    <a:lumMod val="75000"/>
                  </a:schemeClr>
                </a:solidFill>
              </a:rPr>
              <a:t>History</a:t>
            </a:r>
            <a:endParaRPr lang="en-US" sz="6600" dirty="0">
              <a:solidFill>
                <a:schemeClr val="accent6">
                  <a:lumMod val="75000"/>
                </a:schemeClr>
              </a:solidFill>
            </a:endParaRPr>
          </a:p>
        </p:txBody>
      </p:sp>
      <p:sp>
        <p:nvSpPr>
          <p:cNvPr id="3" name="Rectangle 2"/>
          <p:cNvSpPr/>
          <p:nvPr/>
        </p:nvSpPr>
        <p:spPr>
          <a:xfrm>
            <a:off x="228600" y="4800600"/>
            <a:ext cx="8610600" cy="1785104"/>
          </a:xfrm>
          <a:prstGeom prst="rect">
            <a:avLst/>
          </a:prstGeom>
          <a:ln>
            <a:solidFill>
              <a:schemeClr val="tx1"/>
            </a:solidFill>
          </a:ln>
        </p:spPr>
        <p:txBody>
          <a:bodyPr wrap="square">
            <a:spAutoFit/>
          </a:bodyPr>
          <a:lstStyle/>
          <a:p>
            <a:r>
              <a:rPr lang="en-US" sz="3600" b="1" dirty="0" smtClean="0">
                <a:solidFill>
                  <a:schemeClr val="accent6">
                    <a:lumMod val="75000"/>
                  </a:schemeClr>
                </a:solidFill>
              </a:rPr>
              <a:t>Parkinson’s law: </a:t>
            </a:r>
            <a:r>
              <a:rPr lang="en-US" sz="3200" i="1" dirty="0" smtClean="0">
                <a:solidFill>
                  <a:prstClr val="black"/>
                </a:solidFill>
              </a:rPr>
              <a:t>Data expands to fill the space available for storage</a:t>
            </a:r>
            <a:endParaRPr lang="en-US" i="1" dirty="0" smtClean="0">
              <a:solidFill>
                <a:prstClr val="black"/>
              </a:solidFill>
            </a:endParaRPr>
          </a:p>
          <a:p>
            <a:pPr algn="ctr"/>
            <a:r>
              <a:rPr lang="en-US" sz="1000" b="1" dirty="0" smtClean="0">
                <a:solidFill>
                  <a:schemeClr val="accent6">
                    <a:lumMod val="75000"/>
                  </a:schemeClr>
                </a:solidFill>
              </a:rPr>
              <a:t>\</a:t>
            </a:r>
          </a:p>
          <a:p>
            <a:r>
              <a:rPr lang="en-US" sz="3200" b="1" dirty="0" smtClean="0">
                <a:solidFill>
                  <a:schemeClr val="accent6">
                    <a:lumMod val="75000"/>
                  </a:schemeClr>
                </a:solidFill>
              </a:rPr>
              <a:t>Corollary: </a:t>
            </a:r>
            <a:r>
              <a:rPr lang="en-US" sz="3200" i="1" dirty="0" smtClean="0"/>
              <a:t>Work expands to fill the time available.</a:t>
            </a:r>
            <a:endParaRPr lang="en-US" sz="3200" i="1" dirty="0" smtClean="0">
              <a:solidFill>
                <a:prstClr val="black"/>
              </a:solidFill>
            </a:endParaRPr>
          </a:p>
        </p:txBody>
      </p:sp>
      <p:sp>
        <p:nvSpPr>
          <p:cNvPr id="4" name="Rectangle 3"/>
          <p:cNvSpPr/>
          <p:nvPr/>
        </p:nvSpPr>
        <p:spPr>
          <a:xfrm>
            <a:off x="381000" y="1219200"/>
            <a:ext cx="8077200" cy="2539157"/>
          </a:xfrm>
          <a:prstGeom prst="rect">
            <a:avLst/>
          </a:prstGeom>
        </p:spPr>
        <p:txBody>
          <a:bodyPr wrap="square">
            <a:spAutoFit/>
          </a:bodyPr>
          <a:lstStyle/>
          <a:p>
            <a:r>
              <a:rPr lang="en-US" sz="3600" b="1" dirty="0" smtClean="0">
                <a:solidFill>
                  <a:srgbClr val="F79646">
                    <a:lumMod val="75000"/>
                  </a:srgbClr>
                </a:solidFill>
              </a:rPr>
              <a:t>1956: </a:t>
            </a:r>
            <a:r>
              <a:rPr lang="en-US" sz="3600" dirty="0" smtClean="0"/>
              <a:t>IBM invented the first storage system; had </a:t>
            </a:r>
            <a:r>
              <a:rPr lang="en-US" sz="3600" b="1" dirty="0" smtClean="0"/>
              <a:t>50</a:t>
            </a:r>
            <a:r>
              <a:rPr lang="en-US" sz="3600" dirty="0" smtClean="0"/>
              <a:t> disks of </a:t>
            </a:r>
            <a:r>
              <a:rPr lang="en-US" sz="3600" b="1" dirty="0" smtClean="0"/>
              <a:t>2 foot </a:t>
            </a:r>
            <a:r>
              <a:rPr lang="en-US" sz="3600" dirty="0" smtClean="0"/>
              <a:t>diameter</a:t>
            </a:r>
            <a:r>
              <a:rPr lang="en-US" sz="3600" b="1" dirty="0" smtClean="0">
                <a:solidFill>
                  <a:srgbClr val="F79646">
                    <a:lumMod val="75000"/>
                  </a:srgbClr>
                </a:solidFill>
              </a:rPr>
              <a:t>!</a:t>
            </a:r>
          </a:p>
          <a:p>
            <a:endParaRPr lang="en-US" sz="1000" b="1" dirty="0" smtClean="0">
              <a:solidFill>
                <a:srgbClr val="F79646">
                  <a:lumMod val="75000"/>
                </a:srgbClr>
              </a:solidFill>
            </a:endParaRPr>
          </a:p>
          <a:p>
            <a:r>
              <a:rPr lang="en-US" sz="3600" b="1" dirty="0" smtClean="0">
                <a:solidFill>
                  <a:srgbClr val="F79646">
                    <a:lumMod val="75000"/>
                  </a:srgbClr>
                </a:solidFill>
              </a:rPr>
              <a:t>The capacity  </a:t>
            </a:r>
            <a:r>
              <a:rPr lang="en-US" sz="3600" b="1" dirty="0" smtClean="0"/>
              <a:t>…. 5 MB</a:t>
            </a:r>
          </a:p>
          <a:p>
            <a:r>
              <a:rPr lang="en-US" sz="100" b="1" dirty="0" smtClean="0"/>
              <a:t/>
            </a:r>
            <a:br>
              <a:rPr lang="en-US" sz="100" b="1" dirty="0" smtClean="0"/>
            </a:br>
            <a:r>
              <a:rPr lang="en-US" sz="3600" b="1" dirty="0" smtClean="0"/>
              <a:t>Currently, we have hard disks of &gt; 1.5 TB </a:t>
            </a:r>
            <a:endParaRPr lang="en-US" dirty="0"/>
          </a:p>
        </p:txBody>
      </p:sp>
      <p:grpSp>
        <p:nvGrpSpPr>
          <p:cNvPr id="11" name="Group 10"/>
          <p:cNvGrpSpPr/>
          <p:nvPr/>
        </p:nvGrpSpPr>
        <p:grpSpPr>
          <a:xfrm>
            <a:off x="304800" y="3429000"/>
            <a:ext cx="8211042" cy="1720241"/>
            <a:chOff x="304800" y="3251891"/>
            <a:chExt cx="8211042" cy="1720241"/>
          </a:xfrm>
        </p:grpSpPr>
        <p:sp>
          <p:nvSpPr>
            <p:cNvPr id="5" name="Rectangle 4"/>
            <p:cNvSpPr/>
            <p:nvPr/>
          </p:nvSpPr>
          <p:spPr>
            <a:xfrm>
              <a:off x="304800" y="3787914"/>
              <a:ext cx="7518084" cy="707886"/>
            </a:xfrm>
            <a:prstGeom prst="rect">
              <a:avLst/>
            </a:prstGeom>
          </p:spPr>
          <p:txBody>
            <a:bodyPr wrap="none">
              <a:spAutoFit/>
            </a:bodyPr>
            <a:lstStyle/>
            <a:p>
              <a:pPr lvl="0"/>
              <a:r>
                <a:rPr lang="en-US" sz="4000" b="1" dirty="0" smtClean="0">
                  <a:solidFill>
                    <a:srgbClr val="C00000"/>
                  </a:solidFill>
                </a:rPr>
                <a:t>Do we need more storage capacity</a:t>
              </a:r>
              <a:endParaRPr lang="en-US" sz="2000" dirty="0">
                <a:solidFill>
                  <a:srgbClr val="C00000"/>
                </a:solidFill>
              </a:endParaRPr>
            </a:p>
          </p:txBody>
        </p:sp>
        <p:grpSp>
          <p:nvGrpSpPr>
            <p:cNvPr id="6" name="Group 5"/>
            <p:cNvGrpSpPr/>
            <p:nvPr/>
          </p:nvGrpSpPr>
          <p:grpSpPr>
            <a:xfrm rot="2333176">
              <a:off x="6744492" y="3251891"/>
              <a:ext cx="1771350" cy="1720241"/>
              <a:chOff x="228808" y="-682168"/>
              <a:chExt cx="3729900" cy="3153281"/>
            </a:xfrm>
          </p:grpSpPr>
          <p:sp>
            <p:nvSpPr>
              <p:cNvPr id="7" name="Rectangle 6"/>
              <p:cNvSpPr/>
              <p:nvPr/>
            </p:nvSpPr>
            <p:spPr>
              <a:xfrm rot="19241039">
                <a:off x="984033" y="254826"/>
                <a:ext cx="388985" cy="1861757"/>
              </a:xfrm>
              <a:prstGeom prst="rect">
                <a:avLst/>
              </a:prstGeom>
            </p:spPr>
            <p:txBody>
              <a:bodyPr wrap="none">
                <a:spAutoFit/>
              </a:bodyPr>
              <a:lstStyle/>
              <a:p>
                <a:pPr algn="l" rtl="0"/>
                <a:endParaRPr lang="en-US" sz="6000" kern="1200" dirty="0">
                  <a:solidFill>
                    <a:schemeClr val="bg2">
                      <a:lumMod val="50000"/>
                    </a:schemeClr>
                  </a:solidFill>
                  <a:latin typeface="Calibri"/>
                  <a:ea typeface="+mn-ea"/>
                  <a:cs typeface="+mn-cs"/>
                </a:endParaRPr>
              </a:p>
            </p:txBody>
          </p:sp>
          <p:grpSp>
            <p:nvGrpSpPr>
              <p:cNvPr id="8" name="Group 9"/>
              <p:cNvGrpSpPr/>
              <p:nvPr/>
            </p:nvGrpSpPr>
            <p:grpSpPr>
              <a:xfrm>
                <a:off x="228808" y="-682168"/>
                <a:ext cx="3729900" cy="3153281"/>
                <a:chOff x="228808" y="-682168"/>
                <a:chExt cx="3729900" cy="3153281"/>
              </a:xfrm>
            </p:grpSpPr>
            <p:sp>
              <p:nvSpPr>
                <p:cNvPr id="9" name="Rectangle 8"/>
                <p:cNvSpPr/>
                <p:nvPr/>
              </p:nvSpPr>
              <p:spPr>
                <a:xfrm rot="20169128">
                  <a:off x="2567362" y="-682168"/>
                  <a:ext cx="1391346" cy="2425926"/>
                </a:xfrm>
                <a:prstGeom prst="rect">
                  <a:avLst/>
                </a:prstGeom>
                <a:ln>
                  <a:noFill/>
                </a:ln>
              </p:spPr>
              <p:txBody>
                <a:bodyPr wrap="none">
                  <a:spAutoFit/>
                </a:bodyPr>
                <a:lstStyle/>
                <a:p>
                  <a:pPr algn="l" rtl="0"/>
                  <a:r>
                    <a:rPr lang="en-US" sz="8000" kern="1200" dirty="0">
                      <a:ln cap="rnd" cmpd="thickThin">
                        <a:solidFill>
                          <a:prstClr val="black"/>
                        </a:solidFill>
                        <a:bevel/>
                      </a:ln>
                      <a:solidFill>
                        <a:schemeClr val="accent6">
                          <a:lumMod val="75000"/>
                        </a:schemeClr>
                      </a:solidFill>
                      <a:latin typeface="Calibri"/>
                      <a:ea typeface="+mn-ea"/>
                      <a:cs typeface="+mn-cs"/>
                    </a:rPr>
                    <a:t>?</a:t>
                  </a:r>
                  <a:endParaRPr lang="en-US" sz="6000" kern="1200" dirty="0">
                    <a:solidFill>
                      <a:schemeClr val="accent6">
                        <a:lumMod val="75000"/>
                      </a:schemeClr>
                    </a:solidFill>
                    <a:latin typeface="Calibri"/>
                    <a:ea typeface="+mn-ea"/>
                    <a:cs typeface="+mn-cs"/>
                  </a:endParaRPr>
                </a:p>
              </p:txBody>
            </p:sp>
            <p:sp>
              <p:nvSpPr>
                <p:cNvPr id="10" name="Rectangle 9"/>
                <p:cNvSpPr/>
                <p:nvPr/>
              </p:nvSpPr>
              <p:spPr>
                <a:xfrm rot="19258157">
                  <a:off x="228808" y="778607"/>
                  <a:ext cx="1465157" cy="1692506"/>
                </a:xfrm>
                <a:prstGeom prst="rect">
                  <a:avLst/>
                </a:prstGeom>
                <a:scene3d>
                  <a:camera prst="orthographicFront">
                    <a:rot lat="0" lon="10200000" rev="600000"/>
                  </a:camera>
                  <a:lightRig rig="threePt" dir="t"/>
                </a:scene3d>
              </p:spPr>
              <p:txBody>
                <a:bodyPr wrap="square">
                  <a:spAutoFit/>
                </a:bodyPr>
                <a:lstStyle/>
                <a:p>
                  <a:pPr algn="l" rtl="0"/>
                  <a:endParaRPr lang="en-US" sz="5400" kern="1200" dirty="0">
                    <a:solidFill>
                      <a:srgbClr val="FFFF00"/>
                    </a:solidFill>
                    <a:latin typeface="Calibri"/>
                    <a:ea typeface="+mn-ea"/>
                    <a:cs typeface="+mn-cs"/>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225"/>
            <a:ext cx="8915400" cy="1470025"/>
          </a:xfrm>
        </p:spPr>
        <p:txBody>
          <a:bodyPr>
            <a:noAutofit/>
          </a:bodyPr>
          <a:lstStyle/>
          <a:p>
            <a:pPr algn="l">
              <a:lnSpc>
                <a:spcPts val="6000"/>
              </a:lnSpc>
            </a:pPr>
            <a:r>
              <a:rPr lang="en-US" sz="7200" b="1" dirty="0" smtClean="0">
                <a:solidFill>
                  <a:schemeClr val="accent6">
                    <a:lumMod val="75000"/>
                  </a:schemeClr>
                </a:solidFill>
              </a:rPr>
              <a:t>How they function:</a:t>
            </a:r>
            <a:endParaRPr lang="en-US" sz="6600" dirty="0">
              <a:solidFill>
                <a:schemeClr val="accent6">
                  <a:lumMod val="75000"/>
                </a:schemeClr>
              </a:solidFill>
            </a:endParaRPr>
          </a:p>
        </p:txBody>
      </p:sp>
      <p:pic>
        <p:nvPicPr>
          <p:cNvPr id="4" name="Picture 5" descr="D:\My Documents\!books\norton im\chapter 6\harddrive.tif"/>
          <p:cNvPicPr>
            <a:picLocks noChangeAspect="1" noChangeArrowheads="1"/>
          </p:cNvPicPr>
          <p:nvPr/>
        </p:nvPicPr>
        <p:blipFill>
          <a:blip r:embed="rId3"/>
          <a:srcRect/>
          <a:stretch>
            <a:fillRect/>
          </a:stretch>
        </p:blipFill>
        <p:spPr bwMode="auto">
          <a:xfrm>
            <a:off x="685800" y="1905000"/>
            <a:ext cx="7696200" cy="379095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09600" y="609600"/>
            <a:ext cx="8229600" cy="4876800"/>
            <a:chOff x="609600" y="457200"/>
            <a:chExt cx="8229600" cy="4876800"/>
          </a:xfrm>
        </p:grpSpPr>
        <p:pic>
          <p:nvPicPr>
            <p:cNvPr id="8" name="Picture 2"/>
            <p:cNvPicPr>
              <a:picLocks noChangeAspect="1" noChangeArrowheads="1"/>
            </p:cNvPicPr>
            <p:nvPr/>
          </p:nvPicPr>
          <p:blipFill>
            <a:blip r:embed="rId3">
              <a:clrChange>
                <a:clrFrom>
                  <a:srgbClr val="000000"/>
                </a:clrFrom>
                <a:clrTo>
                  <a:srgbClr val="000000">
                    <a:alpha val="0"/>
                  </a:srgbClr>
                </a:clrTo>
              </a:clrChange>
            </a:blip>
            <a:srcRect b="3268"/>
            <a:stretch>
              <a:fillRect/>
            </a:stretch>
          </p:blipFill>
          <p:spPr bwMode="auto">
            <a:xfrm>
              <a:off x="2362200" y="838200"/>
              <a:ext cx="4495800" cy="4495800"/>
            </a:xfrm>
            <a:prstGeom prst="rect">
              <a:avLst/>
            </a:prstGeom>
            <a:noFill/>
            <a:ln w="9525">
              <a:noFill/>
              <a:miter lim="800000"/>
              <a:headEnd/>
              <a:tailEnd/>
            </a:ln>
            <a:effectLst/>
          </p:spPr>
        </p:pic>
        <p:cxnSp>
          <p:nvCxnSpPr>
            <p:cNvPr id="9" name="Straight Arrow Connector 8"/>
            <p:cNvCxnSpPr/>
            <p:nvPr/>
          </p:nvCxnSpPr>
          <p:spPr>
            <a:xfrm flipV="1">
              <a:off x="1295400" y="3657600"/>
              <a:ext cx="1295400" cy="609600"/>
            </a:xfrm>
            <a:prstGeom prst="straightConnector1">
              <a:avLst/>
            </a:prstGeom>
            <a:ln w="762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5867400" y="990600"/>
              <a:ext cx="1447800" cy="1371600"/>
            </a:xfrm>
            <a:prstGeom prst="straightConnector1">
              <a:avLst/>
            </a:prstGeom>
            <a:ln w="762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315200" y="457200"/>
              <a:ext cx="1524000" cy="646331"/>
            </a:xfrm>
            <a:prstGeom prst="rect">
              <a:avLst/>
            </a:prstGeom>
            <a:noFill/>
          </p:spPr>
          <p:txBody>
            <a:bodyPr wrap="square" rtlCol="0">
              <a:spAutoFit/>
            </a:bodyPr>
            <a:lstStyle/>
            <a:p>
              <a:r>
                <a:rPr lang="en-US" sz="3600" b="1" dirty="0" smtClean="0"/>
                <a:t>Sector</a:t>
              </a:r>
              <a:endParaRPr lang="en-US" sz="3600" b="1" dirty="0"/>
            </a:p>
          </p:txBody>
        </p:sp>
        <p:sp>
          <p:nvSpPr>
            <p:cNvPr id="12" name="TextBox 11"/>
            <p:cNvSpPr txBox="1"/>
            <p:nvPr/>
          </p:nvSpPr>
          <p:spPr>
            <a:xfrm>
              <a:off x="609600" y="4267200"/>
              <a:ext cx="1524000" cy="646331"/>
            </a:xfrm>
            <a:prstGeom prst="rect">
              <a:avLst/>
            </a:prstGeom>
            <a:noFill/>
          </p:spPr>
          <p:txBody>
            <a:bodyPr wrap="square" rtlCol="0">
              <a:spAutoFit/>
            </a:bodyPr>
            <a:lstStyle/>
            <a:p>
              <a:r>
                <a:rPr lang="en-US" sz="3600" b="1" dirty="0" smtClean="0"/>
                <a:t>Track</a:t>
              </a:r>
              <a:endParaRPr lang="en-US" sz="3600" b="1" dirty="0"/>
            </a:p>
          </p:txBody>
        </p:sp>
      </p:grpSp>
      <p:sp>
        <p:nvSpPr>
          <p:cNvPr id="14" name="TextBox 13"/>
          <p:cNvSpPr txBox="1"/>
          <p:nvPr/>
        </p:nvSpPr>
        <p:spPr>
          <a:xfrm>
            <a:off x="1981200" y="6096000"/>
            <a:ext cx="6934200" cy="584775"/>
          </a:xfrm>
          <a:prstGeom prst="rect">
            <a:avLst/>
          </a:prstGeom>
          <a:noFill/>
        </p:spPr>
        <p:txBody>
          <a:bodyPr wrap="square" rtlCol="0">
            <a:spAutoFit/>
          </a:bodyPr>
          <a:lstStyle/>
          <a:p>
            <a:pPr algn="l" rtl="0"/>
            <a:r>
              <a:rPr lang="en-US" sz="3200" kern="1200" dirty="0">
                <a:solidFill>
                  <a:prstClr val="black"/>
                </a:solidFill>
                <a:latin typeface="Calibri"/>
                <a:ea typeface="+mn-ea"/>
                <a:cs typeface="+mn-cs"/>
              </a:rPr>
              <a:t>Photo credits: </a:t>
            </a:r>
            <a:r>
              <a:rPr lang="en-US" sz="3200" kern="1200" dirty="0">
                <a:solidFill>
                  <a:prstClr val="black"/>
                </a:solidFill>
                <a:latin typeface="Calibri"/>
                <a:ea typeface="+mn-ea"/>
                <a:cs typeface="+mn-cs"/>
                <a:hlinkClick r:id="rId4"/>
              </a:rPr>
              <a:t>www.howstuffworks.com</a:t>
            </a:r>
            <a:endParaRPr lang="en-US" sz="3200" kern="1200" dirty="0">
              <a:solidFill>
                <a:prstClr val="black"/>
              </a:solidFill>
              <a:latin typeface="Calibri"/>
              <a:ea typeface="+mn-ea"/>
              <a:cs typeface="+mn-cs"/>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Them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Default Them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Default Them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8.xml><?xml version="1.0" encoding="utf-8"?>
<a:theme xmlns:a="http://schemas.openxmlformats.org/drawingml/2006/main" name="2_Default Them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929</TotalTime>
  <Words>2849</Words>
  <Application>Microsoft Office PowerPoint</Application>
  <PresentationFormat>On-screen Show (4:3)</PresentationFormat>
  <Paragraphs>473</Paragraphs>
  <Slides>42</Slides>
  <Notes>42</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42</vt:i4>
      </vt:variant>
    </vt:vector>
  </HeadingPairs>
  <TitlesOfParts>
    <vt:vector size="56" baseType="lpstr">
      <vt:lpstr>Arial</vt:lpstr>
      <vt:lpstr>Calibri</vt:lpstr>
      <vt:lpstr>Cordia New</vt:lpstr>
      <vt:lpstr>Tahoma</vt:lpstr>
      <vt:lpstr>Times</vt:lpstr>
      <vt:lpstr>Wingdings 2</vt:lpstr>
      <vt:lpstr>Default Theme</vt:lpstr>
      <vt:lpstr>1_Default Theme</vt:lpstr>
      <vt:lpstr>3_Office Theme</vt:lpstr>
      <vt:lpstr>Office Theme</vt:lpstr>
      <vt:lpstr>1_Office Theme</vt:lpstr>
      <vt:lpstr>2_Office Theme</vt:lpstr>
      <vt:lpstr>3_Default Theme</vt:lpstr>
      <vt:lpstr>2_Default Theme</vt:lpstr>
      <vt:lpstr>PowerPoint Presentation</vt:lpstr>
      <vt:lpstr>PowerPoint Presentation</vt:lpstr>
      <vt:lpstr>Hierarchy of  memory/ storage  devices  </vt:lpstr>
      <vt:lpstr>Analogy</vt:lpstr>
      <vt:lpstr>Computers</vt:lpstr>
      <vt:lpstr>Magnetic storage  </vt:lpstr>
      <vt:lpstr>History</vt:lpstr>
      <vt:lpstr>How they function:</vt:lpstr>
      <vt:lpstr>PowerPoint Presentation</vt:lpstr>
      <vt:lpstr>PowerPoint Presentation</vt:lpstr>
      <vt:lpstr>Floppy drive:</vt:lpstr>
      <vt:lpstr>PowerPoint Presentation</vt:lpstr>
      <vt:lpstr>    Hard disk:</vt:lpstr>
      <vt:lpstr>PowerPoint Presentation</vt:lpstr>
      <vt:lpstr>Tape drive:</vt:lpstr>
      <vt:lpstr>Optical  storage  </vt:lpstr>
      <vt:lpstr>How they function:</vt:lpstr>
      <vt:lpstr>PowerPoint Presentation</vt:lpstr>
      <vt:lpstr>PowerPoint Presentation</vt:lpstr>
      <vt:lpstr>PowerPoint Presentation</vt:lpstr>
      <vt:lpstr>PowerPoint Presentation</vt:lpstr>
      <vt:lpstr>PowerPoint Presentation</vt:lpstr>
      <vt:lpstr>Solid-state storage  </vt:lpstr>
      <vt:lpstr>How they function:</vt:lpstr>
      <vt:lpstr>Flash memory:</vt:lpstr>
      <vt:lpstr>Smart card:</vt:lpstr>
      <vt:lpstr>Solid State Disks (SSD):</vt:lpstr>
      <vt:lpstr>Performance  comparison </vt:lpstr>
      <vt:lpstr>Storage  hierarchy  </vt:lpstr>
      <vt:lpstr>PowerPoint Presentation</vt:lpstr>
      <vt:lpstr>How is storage used by  operating systems  </vt:lpstr>
      <vt:lpstr>Formatting</vt:lpstr>
      <vt:lpstr>File Systems</vt:lpstr>
      <vt:lpstr>Optimizing computer performance  </vt:lpstr>
      <vt:lpstr>   Deleting unneeded files</vt:lpstr>
      <vt:lpstr>   Disk defragmentation</vt:lpstr>
      <vt:lpstr>   Disk defragmentation</vt:lpstr>
      <vt:lpstr>   Scanning HDD for errors</vt:lpstr>
      <vt:lpstr>   File compression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jq</dc:creator>
  <cp:lastModifiedBy>Mr Sagar Kumar</cp:lastModifiedBy>
  <cp:revision>81</cp:revision>
  <dcterms:created xsi:type="dcterms:W3CDTF">2008-12-15T13:40:27Z</dcterms:created>
  <dcterms:modified xsi:type="dcterms:W3CDTF">2023-01-02T13:24:32Z</dcterms:modified>
</cp:coreProperties>
</file>